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3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7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7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9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3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45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3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80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173A-AB77-4A65-9852-7699804C4A5A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0A9C-57A5-46E1-A91B-E2EC7F204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3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odo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8991"/>
            <a:ext cx="9144000" cy="1655762"/>
          </a:xfrm>
        </p:spPr>
        <p:txBody>
          <a:bodyPr/>
          <a:lstStyle/>
          <a:p>
            <a:r>
              <a:rPr lang="en-US" dirty="0" smtClean="0"/>
              <a:t>LF Network Meeting </a:t>
            </a:r>
          </a:p>
          <a:p>
            <a:r>
              <a:rPr lang="en-US" dirty="0" smtClean="0"/>
              <a:t>Wed 24</a:t>
            </a:r>
            <a:r>
              <a:rPr lang="en-US" baseline="30000" dirty="0" smtClean="0"/>
              <a:t>th</a:t>
            </a:r>
            <a:r>
              <a:rPr lang="en-US" dirty="0" smtClean="0"/>
              <a:t> September, 2018</a:t>
            </a:r>
          </a:p>
          <a:p>
            <a:r>
              <a:rPr lang="en-US" dirty="0" smtClean="0"/>
              <a:t>UNCC, Addis Ababa, Ethiopia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23" y="1305098"/>
            <a:ext cx="6890810" cy="20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Footwork -</a:t>
            </a:r>
          </a:p>
          <a:p>
            <a:pPr marL="0" indent="0" algn="just">
              <a:buNone/>
            </a:pPr>
            <a:r>
              <a:rPr lang="en-US" dirty="0" smtClean="0"/>
              <a:t>…brings together public and private partners to support prevention and treatment of podoconiosis</a:t>
            </a:r>
          </a:p>
          <a:p>
            <a:pPr marL="0" indent="0" algn="just">
              <a:buNone/>
            </a:pPr>
            <a:r>
              <a:rPr lang="en-US" dirty="0" smtClean="0"/>
              <a:t>…encourages integration of podoconiosis control into efforts to eliminate other Neglected Tropical Diseases</a:t>
            </a:r>
          </a:p>
          <a:p>
            <a:pPr marL="0" indent="0" algn="just">
              <a:buNone/>
            </a:pPr>
            <a:r>
              <a:rPr lang="en-US" dirty="0" smtClean="0"/>
              <a:t>…works with those active in other related diseases of the foot</a:t>
            </a:r>
          </a:p>
          <a:p>
            <a:pPr marL="0" indent="0" algn="just">
              <a:buNone/>
            </a:pPr>
            <a:r>
              <a:rPr lang="en-US" dirty="0" smtClean="0"/>
              <a:t>…is a project of the US-based Social Good Fund, a 501(c)(3)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shared goal is to eliminate podoconiosis within our lifetimes.</a:t>
            </a: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https://podo.org/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93" y="334766"/>
            <a:ext cx="4596613" cy="13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6575" y="1027906"/>
            <a:ext cx="3596952" cy="210330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Podoconiosis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non-infectious geochemical </a:t>
            </a:r>
            <a:r>
              <a:rPr lang="en-US" dirty="0" err="1"/>
              <a:t>lymphoedema</a:t>
            </a:r>
            <a:r>
              <a:rPr lang="en-US" dirty="0"/>
              <a:t> of the lower limb.</a:t>
            </a:r>
          </a:p>
          <a:p>
            <a:pPr>
              <a:defRPr/>
            </a:pPr>
            <a:r>
              <a:rPr lang="en-GB" dirty="0"/>
              <a:t>Characterised by progressive bilateral but often asymmetric swelling of the lower legs.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The second principal cause of tropical lymphedema.</a:t>
            </a:r>
            <a:endParaRPr lang="en-US" dirty="0"/>
          </a:p>
          <a:p>
            <a:pPr>
              <a:defRPr/>
            </a:pPr>
            <a:r>
              <a:rPr lang="en-US" dirty="0"/>
              <a:t>Found among people with long-term barefoot exposure to red clay soil of volcanic </a:t>
            </a:r>
            <a:r>
              <a:rPr lang="en-US" dirty="0" smtClean="0"/>
              <a:t>origin. </a:t>
            </a:r>
            <a:endParaRPr lang="en-US" dirty="0"/>
          </a:p>
          <a:p>
            <a:pPr>
              <a:defRPr/>
            </a:pPr>
            <a:r>
              <a:rPr lang="en-US" dirty="0"/>
              <a:t>Recognized as NTD by WHO in 2011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2" descr="D:\MFI Photos\Addax - Shoemaking and distribtution photoes -2 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75" y="3834108"/>
            <a:ext cx="3596952" cy="220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and activities</a:t>
            </a:r>
            <a:endParaRPr lang="en-GB" dirty="0"/>
          </a:p>
        </p:txBody>
      </p:sp>
      <p:pic>
        <p:nvPicPr>
          <p:cNvPr id="7" name="Pictur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08" y="1690688"/>
            <a:ext cx="11658764" cy="438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899286" y="2617327"/>
            <a:ext cx="914400" cy="609600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122516" y="2062164"/>
            <a:ext cx="1944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Guatemala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73788" y="2922127"/>
            <a:ext cx="969172" cy="550295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8442960" y="2617327"/>
            <a:ext cx="2438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Ethiopia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Cameroon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Uganda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 smtClean="0"/>
              <a:t>Rwanda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Burundi</a:t>
            </a:r>
            <a:endParaRPr lang="en-GB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251171" y="3632662"/>
            <a:ext cx="2213956" cy="111977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146668" y="3883646"/>
            <a:ext cx="1318459" cy="640766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146668" y="4023360"/>
            <a:ext cx="1307377" cy="1351491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033062" y="4125575"/>
            <a:ext cx="1432065" cy="2051379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8200" y="5627715"/>
            <a:ext cx="4348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Health professional training;</a:t>
            </a:r>
          </a:p>
          <a:p>
            <a:r>
              <a:rPr lang="en-US" sz="2400" dirty="0" smtClean="0"/>
              <a:t>Advocacy workshops;</a:t>
            </a:r>
          </a:p>
          <a:p>
            <a:r>
              <a:rPr lang="en-US" sz="2400" dirty="0" smtClean="0"/>
              <a:t>Implementation.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94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2017-18 achievements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Secured follow-on funding from Izumi for 2 years’ implementation (health professional training and patient care) in northern Ethiopia;</a:t>
            </a:r>
          </a:p>
          <a:p>
            <a:r>
              <a:rPr lang="en-US" dirty="0" smtClean="0"/>
              <a:t>Completed country-wide mapping in Rwanda (all 30 districts affected) and made preparations for mapping in Uganda and Burundi;</a:t>
            </a:r>
          </a:p>
          <a:p>
            <a:r>
              <a:rPr lang="en-US" dirty="0" smtClean="0"/>
              <a:t>Launched NIHR-funded programme of research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74" y="3917244"/>
            <a:ext cx="3712866" cy="24752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49" y="776720"/>
            <a:ext cx="3703651" cy="24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6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Challenges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Current situation with WHO is </a:t>
            </a:r>
            <a:r>
              <a:rPr lang="en-US" dirty="0"/>
              <a:t>that “management of podoconiosis is included in the morbidity management of lymphatic filariasis (LF)” </a:t>
            </a:r>
            <a:endParaRPr lang="en-US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800" dirty="0" smtClean="0"/>
              <a:t>(</a:t>
            </a:r>
            <a:r>
              <a:rPr lang="en-US" sz="1800" dirty="0"/>
              <a:t>Report of the </a:t>
            </a:r>
            <a:r>
              <a:rPr lang="en-US" sz="1800" dirty="0" smtClean="0"/>
              <a:t>10th </a:t>
            </a:r>
            <a:r>
              <a:rPr lang="en-US" sz="1800" dirty="0"/>
              <a:t>Meeting of the WHO </a:t>
            </a:r>
            <a:r>
              <a:rPr lang="en-US" sz="1800" dirty="0" smtClean="0"/>
              <a:t>STAG </a:t>
            </a:r>
            <a:r>
              <a:rPr lang="en-US" sz="1800" dirty="0"/>
              <a:t>for Neglected Tropical </a:t>
            </a:r>
            <a:r>
              <a:rPr lang="en-US" sz="1800" dirty="0" smtClean="0"/>
              <a:t>Diseases, 2017)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While this is welcome, and has led to joint LF-</a:t>
            </a:r>
            <a:r>
              <a:rPr lang="en-US" dirty="0" err="1" smtClean="0"/>
              <a:t>podo</a:t>
            </a:r>
            <a:r>
              <a:rPr lang="en-US" dirty="0" smtClean="0"/>
              <a:t> </a:t>
            </a:r>
            <a:r>
              <a:rPr lang="en-US" dirty="0" err="1" smtClean="0"/>
              <a:t>programmes</a:t>
            </a:r>
            <a:r>
              <a:rPr lang="en-US" dirty="0" smtClean="0"/>
              <a:t>, notably the LSTM-</a:t>
            </a:r>
            <a:r>
              <a:rPr lang="en-US" dirty="0" err="1" smtClean="0"/>
              <a:t>DfID</a:t>
            </a:r>
            <a:r>
              <a:rPr lang="en-US" dirty="0" smtClean="0"/>
              <a:t> funded programme in Ethiopia, it does leave gaps:</a:t>
            </a:r>
          </a:p>
          <a:p>
            <a:pPr marL="0" indent="0">
              <a:buNone/>
            </a:pPr>
            <a:r>
              <a:rPr lang="en-US" dirty="0" smtClean="0"/>
              <a:t>Prevention </a:t>
            </a:r>
            <a:r>
              <a:rPr lang="en-US" dirty="0"/>
              <a:t>– </a:t>
            </a:r>
            <a:r>
              <a:rPr lang="en-US" dirty="0" smtClean="0"/>
              <a:t>regular use </a:t>
            </a:r>
            <a:r>
              <a:rPr lang="en-US" dirty="0"/>
              <a:t>of shoes </a:t>
            </a:r>
            <a:r>
              <a:rPr lang="en-US" dirty="0" smtClean="0"/>
              <a:t>(not part of LF morbidity management)</a:t>
            </a:r>
          </a:p>
          <a:p>
            <a:pPr marL="0" indent="0">
              <a:buNone/>
            </a:pPr>
            <a:r>
              <a:rPr lang="en-US" dirty="0" smtClean="0"/>
              <a:t>Geographic – countries such </a:t>
            </a:r>
            <a:r>
              <a:rPr lang="en-US" smtClean="0"/>
              <a:t>as Rwanda, </a:t>
            </a:r>
            <a:r>
              <a:rPr lang="en-US" dirty="0" smtClean="0"/>
              <a:t>where LF </a:t>
            </a:r>
            <a:r>
              <a:rPr lang="en-US" dirty="0" err="1" smtClean="0"/>
              <a:t>programmes</a:t>
            </a:r>
            <a:r>
              <a:rPr lang="en-US" dirty="0" smtClean="0"/>
              <a:t> do not exist, but podoconiosis occurs in every district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7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310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Countries and activities</vt:lpstr>
      <vt:lpstr>2017-18 achievements</vt:lpstr>
      <vt:lpstr>Potential Challenges</vt:lpstr>
    </vt:vector>
  </TitlesOfParts>
  <Company>BSMS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Davey</dc:creator>
  <cp:lastModifiedBy>Gail Davey</cp:lastModifiedBy>
  <cp:revision>9</cp:revision>
  <dcterms:created xsi:type="dcterms:W3CDTF">2018-09-17T15:04:02Z</dcterms:created>
  <dcterms:modified xsi:type="dcterms:W3CDTF">2018-09-18T11:32:53Z</dcterms:modified>
</cp:coreProperties>
</file>