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98" r:id="rId5"/>
    <p:sldMasterId id="2147483708" r:id="rId6"/>
    <p:sldMasterId id="2147483718" r:id="rId7"/>
    <p:sldMasterId id="2147483724" r:id="rId8"/>
  </p:sldMasterIdLst>
  <p:handoutMasterIdLst>
    <p:handoutMasterId r:id="rId16"/>
  </p:handoutMasterIdLst>
  <p:sldIdLst>
    <p:sldId id="257" r:id="rId9"/>
    <p:sldId id="258" r:id="rId10"/>
    <p:sldId id="267" r:id="rId11"/>
    <p:sldId id="261" r:id="rId12"/>
    <p:sldId id="262" r:id="rId13"/>
    <p:sldId id="263" r:id="rId14"/>
    <p:sldId id="268" r:id="rId15"/>
  </p:sldIdLst>
  <p:sldSz cx="24001413" cy="1800066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" userDrawn="1">
          <p15:clr>
            <a:srgbClr val="A4A3A4"/>
          </p15:clr>
        </p15:guide>
        <p15:guide id="2" pos="14319" userDrawn="1">
          <p15:clr>
            <a:srgbClr val="A4A3A4"/>
          </p15:clr>
        </p15:guide>
        <p15:guide id="3" pos="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5781"/>
    <a:srgbClr val="D62F5F"/>
    <a:srgbClr val="177F7B"/>
    <a:srgbClr val="F29661"/>
    <a:srgbClr val="FFD863"/>
    <a:srgbClr val="FEE6A5"/>
    <a:srgbClr val="178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 showGuides="1">
      <p:cViewPr>
        <p:scale>
          <a:sx n="25" d="100"/>
          <a:sy n="25" d="100"/>
        </p:scale>
        <p:origin x="-1326" y="-270"/>
      </p:cViewPr>
      <p:guideLst>
        <p:guide orient="horz" pos="340"/>
        <p:guide pos="14319"/>
        <p:guide pos="800"/>
      </p:guideLst>
    </p:cSldViewPr>
  </p:slideViewPr>
  <p:outlineViewPr>
    <p:cViewPr>
      <p:scale>
        <a:sx n="33" d="100"/>
        <a:sy n="33" d="100"/>
      </p:scale>
      <p:origin x="0" y="3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1FFA80B-6ED6-4C52-B740-469F5A33C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179DD2-9263-40B0-ACC4-E2E591FF2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26CA-5B60-41ED-BD56-3C12D1A73786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0F04BF-93E2-4866-B69E-74AE4D8CD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2C06A5-F0BD-4948-B6BE-17B2A931D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5AA1-93C4-4E76-9032-A1F044A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7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5">
            <a:extLst>
              <a:ext uri="{FF2B5EF4-FFF2-40B4-BE49-F238E27FC236}">
                <a16:creationId xmlns="" xmlns:a16="http://schemas.microsoft.com/office/drawing/2014/main" id="{853370F7-A241-46C9-BB2A-B8A1FBBC2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4377" y="6623517"/>
            <a:ext cx="10595150" cy="1415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1E7EE9C4-E66E-48B2-8096-34D6F7574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4377" y="10726483"/>
            <a:ext cx="6098012" cy="12913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6000">
                <a:solidFill>
                  <a:srgbClr val="175781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F0D9197-EA20-4B57-A4F5-0290DD893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4377" y="12091136"/>
            <a:ext cx="6098012" cy="14615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540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FC267DFB-D001-44F3-91DC-2F300C2B7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9387" y="14000649"/>
            <a:ext cx="6098012" cy="1250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4950">
                <a:solidFill>
                  <a:srgbClr val="F29661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12527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10001" userDrawn="1">
          <p15:clr>
            <a:srgbClr val="FBAE40"/>
          </p15:clr>
        </p15:guide>
        <p15:guide id="6" pos="7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5">
            <a:extLst>
              <a:ext uri="{FF2B5EF4-FFF2-40B4-BE49-F238E27FC236}">
                <a16:creationId xmlns="" xmlns:a16="http://schemas.microsoft.com/office/drawing/2014/main" id="{853370F7-A241-46C9-BB2A-B8A1FBBC2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4377" y="6623517"/>
            <a:ext cx="10595150" cy="1415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1E7EE9C4-E66E-48B2-8096-34D6F7574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4377" y="10726483"/>
            <a:ext cx="6098012" cy="12913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6000">
                <a:solidFill>
                  <a:srgbClr val="175781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F0D9197-EA20-4B57-A4F5-0290DD893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4377" y="12091136"/>
            <a:ext cx="6098012" cy="14615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540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FC267DFB-D001-44F3-91DC-2F300C2B7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9387" y="14000649"/>
            <a:ext cx="6098012" cy="1250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4950">
                <a:solidFill>
                  <a:srgbClr val="F29661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5790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10001" userDrawn="1">
          <p15:clr>
            <a:srgbClr val="FBAE40"/>
          </p15:clr>
        </p15:guide>
        <p15:guide id="6" pos="75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1800226"/>
            <a:ext cx="20766377" cy="131412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692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12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251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134">
          <p15:clr>
            <a:srgbClr val="FBAE40"/>
          </p15:clr>
        </p15:guide>
        <p15:guide id="7" orient="horz" pos="2721">
          <p15:clr>
            <a:srgbClr val="FBAE40"/>
          </p15:clr>
        </p15:guide>
        <p15:guide id="8" pos="79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2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813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7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56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134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  <p15:guide id="8" pos="79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2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013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5630779"/>
            <a:ext cx="20766377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06774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630779"/>
            <a:ext cx="9721774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5630864"/>
            <a:ext cx="9721775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859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5630696"/>
            <a:ext cx="9694390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5630780"/>
            <a:ext cx="9721774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137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=""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5630780"/>
            <a:ext cx="20766377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08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" descr="http://www.ntd-ngonetwork.org/sites/all/themes/nnn_theme/logo.png">
            <a:extLst>
              <a:ext uri="{FF2B5EF4-FFF2-40B4-BE49-F238E27FC236}">
                <a16:creationId xmlns="" xmlns:a16="http://schemas.microsoft.com/office/drawing/2014/main" id="{EEB86BA1-622F-4606-AF6E-A2C127257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00225"/>
            <a:ext cx="879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3E7D2A8-5C64-481A-AB36-8D5C8F2A2CC4}"/>
              </a:ext>
            </a:extLst>
          </p:cNvPr>
          <p:cNvGrpSpPr/>
          <p:nvPr userDrawn="1"/>
        </p:nvGrpSpPr>
        <p:grpSpPr>
          <a:xfrm>
            <a:off x="6271263" y="16309318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="" xmlns:a16="http://schemas.microsoft.com/office/drawing/2014/main" id="{A8823F24-9625-4D63-B671-8B8B6984A5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3D9D2499-A5B2-4861-94DC-AF9E5D2C7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="" xmlns:a16="http://schemas.microsoft.com/office/drawing/2014/main" id="{D7F4BEAA-9833-4887-ABA1-134A9B51B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=""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=""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=""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05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99" userDrawn="1">
          <p15:clr>
            <a:srgbClr val="F26B43"/>
          </p15:clr>
        </p15:guide>
        <p15:guide id="2" pos="7134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985" userDrawn="1">
          <p15:clr>
            <a:srgbClr val="F26B43"/>
          </p15:clr>
        </p15:guide>
        <p15:guide id="8" pos="75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68DC7E4-E1FC-47FD-9EBA-7B96FC96E3BE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="" xmlns:a16="http://schemas.microsoft.com/office/drawing/2014/main" id="{D2B88C41-BFDB-436E-A64E-D451867461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ECB9AF87-3F6D-4B20-B853-E252A088D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="" xmlns:a16="http://schemas.microsoft.com/office/drawing/2014/main" id="{A27BD7FF-ECCD-429D-98CA-835ABDA5A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="" xmlns:a16="http://schemas.microsoft.com/office/drawing/2014/main" id="{48627A62-17FF-44FB-91BD-791B3531E8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29" r:id="rId5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134" userDrawn="1">
          <p15:clr>
            <a:srgbClr val="F26B43"/>
          </p15:clr>
        </p15:guide>
        <p15:guide id="8" pos="798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4D9072-FA9A-4E92-946E-F5B04A5B0B5A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="" xmlns:a16="http://schemas.microsoft.com/office/drawing/2014/main" id="{23D44B19-D83F-471F-B8C1-935B7C5C7F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22A14161-59EC-4513-915F-CB0D1131F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="" xmlns:a16="http://schemas.microsoft.com/office/drawing/2014/main" id="{611F892A-C23F-4D45-A40D-B908DE5C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="" xmlns:a16="http://schemas.microsoft.com/office/drawing/2014/main" id="{CB64195E-6779-45AC-BBE4-F2CB2D7293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=""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=""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=""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999">
          <p15:clr>
            <a:srgbClr val="F26B43"/>
          </p15:clr>
        </p15:guide>
        <p15:guide id="2" pos="7134">
          <p15:clr>
            <a:srgbClr val="F26B43"/>
          </p15:clr>
        </p15:guide>
        <p15:guide id="3" pos="1010">
          <p15:clr>
            <a:srgbClr val="F26B43"/>
          </p15:clr>
        </p15:guide>
        <p15:guide id="4" orient="horz" pos="1134">
          <p15:clr>
            <a:srgbClr val="F26B43"/>
          </p15:clr>
        </p15:guide>
        <p15:guide id="5" pos="14109">
          <p15:clr>
            <a:srgbClr val="F26B43"/>
          </p15:clr>
        </p15:guide>
        <p15:guide id="6" orient="horz" pos="10478">
          <p15:clr>
            <a:srgbClr val="F26B43"/>
          </p15:clr>
        </p15:guide>
        <p15:guide id="7" pos="7985">
          <p15:clr>
            <a:srgbClr val="F26B43"/>
          </p15:clr>
        </p15:guide>
        <p15:guide id="8" pos="7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aulW@lepra.org.uk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C376BAB4-41C5-44CC-AEE1-387F924D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13" y="6623517"/>
            <a:ext cx="20456695" cy="1415818"/>
          </a:xfrm>
        </p:spPr>
        <p:txBody>
          <a:bodyPr/>
          <a:lstStyle/>
          <a:p>
            <a:r>
              <a:rPr lang="en-GB" dirty="0" smtClean="0"/>
              <a:t>Integrated care for people with LF and leprosy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F4D04D98-6127-4064-9B3A-50C214CCD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Paul Watson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94220F1D-712D-407A-958E-0F296AA66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377" y="12091136"/>
            <a:ext cx="12227096" cy="1461579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Head of Programmes &amp; Advocacy with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B4D5AA19-0667-4FDB-9553-D4C1FF7095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26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September 2018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8283" r="9280" b="30808"/>
          <a:stretch/>
        </p:blipFill>
        <p:spPr>
          <a:xfrm>
            <a:off x="13487400" y="11180615"/>
            <a:ext cx="3823855" cy="20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41C4F5F2-210C-4921-AF15-88C818295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533900"/>
            <a:ext cx="20766377" cy="10407650"/>
          </a:xfrm>
        </p:spPr>
        <p:txBody>
          <a:bodyPr/>
          <a:lstStyle/>
          <a:p>
            <a:r>
              <a:rPr lang="en-GB" dirty="0" smtClean="0"/>
              <a:t>To enable children, women and men affected by neglected diseases to transform their lives and overcome poverty and prejudice</a:t>
            </a:r>
          </a:p>
          <a:p>
            <a:r>
              <a:rPr lang="en-GB" dirty="0" smtClean="0"/>
              <a:t>Focus on </a:t>
            </a:r>
            <a:r>
              <a:rPr lang="en-GB" b="1" dirty="0" smtClean="0"/>
              <a:t>people</a:t>
            </a:r>
            <a:r>
              <a:rPr lang="en-GB" dirty="0" smtClean="0"/>
              <a:t> affected by leprosy &amp; LF, their needs and aspirations</a:t>
            </a:r>
          </a:p>
          <a:p>
            <a:r>
              <a:rPr lang="en-GB" dirty="0" smtClean="0"/>
              <a:t>Combined approach = tackling leprosy &amp; LF through shared interventions and shared resources, with groups as a </a:t>
            </a:r>
            <a:r>
              <a:rPr lang="en-GB" dirty="0" smtClean="0"/>
              <a:t>core strategy</a:t>
            </a:r>
            <a:endParaRPr lang="en-GB" dirty="0" smtClean="0"/>
          </a:p>
          <a:p>
            <a:r>
              <a:rPr lang="en-GB" dirty="0" smtClean="0"/>
              <a:t>Taking the combined leprosy-LF approach to scale</a:t>
            </a:r>
          </a:p>
          <a:p>
            <a:r>
              <a:rPr lang="en-GB" dirty="0" smtClean="0"/>
              <a:t>Integrated care approach = leprosy and LF care is managed and delivered through the general health system, building capacity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1A2F8B34-EF89-4068-8C57-D674104C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Lepra’s</a:t>
            </a:r>
            <a:r>
              <a:rPr lang="en-GB" dirty="0" smtClean="0"/>
              <a:t> mission</a:t>
            </a:r>
            <a:endParaRPr lang="en-GB" dirty="0"/>
          </a:p>
        </p:txBody>
      </p:sp>
      <p:pic>
        <p:nvPicPr>
          <p:cNvPr id="1026" name="Picture 2" descr="H:\Communications\Lepra identity\Artwork\Values\Bold Leadership_30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60" y="11520000"/>
            <a:ext cx="3451370" cy="34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Communications\Lepra identity\Artwork\Values\Collaborative_30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09" y="11520000"/>
            <a:ext cx="3513716" cy="35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Communications\Lepra identity\Artwork\Values\Effective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43" y="11520000"/>
            <a:ext cx="3424597" cy="34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Communications\Lepra identity\Artwork\Values\People Centred_300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11520000"/>
            <a:ext cx="3472151" cy="34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Communications\Lepra identity\Artwork\Values\Transparent_Accountable_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482" y="11520000"/>
            <a:ext cx="3389024" cy="33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D297AE7-B317-404C-A655-C9FE7FDEE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6617" y="3526414"/>
            <a:ext cx="5981538" cy="3078739"/>
          </a:xfrm>
        </p:spPr>
        <p:txBody>
          <a:bodyPr/>
          <a:lstStyle/>
          <a:p>
            <a:r>
              <a:rPr lang="en-GB" dirty="0" smtClean="0"/>
              <a:t>India</a:t>
            </a:r>
          </a:p>
          <a:p>
            <a:r>
              <a:rPr lang="en-GB" dirty="0" smtClean="0"/>
              <a:t>Bangladesh</a:t>
            </a:r>
          </a:p>
          <a:p>
            <a:r>
              <a:rPr lang="en-GB" dirty="0" smtClean="0"/>
              <a:t>Mozambique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4BBD473-1365-44DA-AEE0-AD27BEA3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Lepra works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b="840"/>
          <a:stretch>
            <a:fillRect/>
          </a:stretch>
        </p:blipFill>
        <p:spPr>
          <a:xfrm>
            <a:off x="12703522" y="3865936"/>
            <a:ext cx="9721775" cy="10621878"/>
          </a:xfrm>
        </p:spPr>
      </p:pic>
      <p:sp>
        <p:nvSpPr>
          <p:cNvPr id="4" name="TextBox 3"/>
          <p:cNvSpPr txBox="1"/>
          <p:nvPr/>
        </p:nvSpPr>
        <p:spPr>
          <a:xfrm>
            <a:off x="2247900" y="6629400"/>
            <a:ext cx="990600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MDA 2017</a:t>
            </a:r>
          </a:p>
          <a:p>
            <a:r>
              <a:rPr lang="fr-FR" sz="4800" dirty="0" smtClean="0"/>
              <a:t>20,000 </a:t>
            </a:r>
            <a:r>
              <a:rPr lang="fr-FR" sz="4800" dirty="0"/>
              <a:t>people </a:t>
            </a:r>
            <a:r>
              <a:rPr lang="fr-FR" sz="4800" dirty="0" err="1" smtClean="0"/>
              <a:t>reached</a:t>
            </a:r>
            <a:r>
              <a:rPr lang="fr-FR" sz="4800" dirty="0" smtClean="0"/>
              <a:t> </a:t>
            </a:r>
            <a:r>
              <a:rPr lang="fr-FR" sz="4800" dirty="0" err="1" smtClean="0"/>
              <a:t>with</a:t>
            </a:r>
            <a:r>
              <a:rPr lang="fr-FR" sz="4800" dirty="0" smtClean="0"/>
              <a:t> MDA</a:t>
            </a:r>
          </a:p>
          <a:p>
            <a:endParaRPr lang="fr-FR" sz="2000" dirty="0" smtClean="0"/>
          </a:p>
          <a:p>
            <a:r>
              <a:rPr lang="fr-FR" sz="4800" b="1" dirty="0" smtClean="0"/>
              <a:t>MMDP 2017</a:t>
            </a:r>
            <a:endParaRPr lang="fr-FR" sz="4800" b="1" dirty="0"/>
          </a:p>
          <a:p>
            <a:pPr lvl="0"/>
            <a:r>
              <a:rPr lang="en-US" sz="4800" dirty="0"/>
              <a:t>57,000 new cases of LF identified</a:t>
            </a:r>
            <a:endParaRPr lang="en-GB" sz="4800" dirty="0"/>
          </a:p>
          <a:p>
            <a:pPr lvl="0"/>
            <a:r>
              <a:rPr lang="en-US" sz="4800" dirty="0"/>
              <a:t>28,000 people given self-care training</a:t>
            </a:r>
            <a:endParaRPr lang="en-GB" sz="4800" dirty="0"/>
          </a:p>
          <a:p>
            <a:pPr lvl="0"/>
            <a:r>
              <a:rPr lang="en-US" sz="4800" dirty="0"/>
              <a:t>29,600 people received footwear and assistive devices</a:t>
            </a:r>
            <a:endParaRPr lang="en-GB" sz="4800" dirty="0"/>
          </a:p>
          <a:p>
            <a:pPr lvl="0"/>
            <a:r>
              <a:rPr lang="en-US" sz="4800" dirty="0"/>
              <a:t>4,000 people gained access to government grants and benefit schemes</a:t>
            </a:r>
            <a:endParaRPr lang="en-GB" sz="4800" dirty="0"/>
          </a:p>
          <a:p>
            <a:r>
              <a:rPr lang="fr-FR" sz="4800" dirty="0"/>
              <a:t>2,600 men </a:t>
            </a:r>
            <a:r>
              <a:rPr lang="fr-FR" sz="4800" dirty="0" err="1"/>
              <a:t>received</a:t>
            </a:r>
            <a:r>
              <a:rPr lang="fr-FR" sz="4800" dirty="0"/>
              <a:t> </a:t>
            </a:r>
            <a:r>
              <a:rPr lang="fr-FR" sz="4800" dirty="0" err="1"/>
              <a:t>hydrocele</a:t>
            </a:r>
            <a:r>
              <a:rPr lang="fr-FR" sz="4800" dirty="0"/>
              <a:t> </a:t>
            </a:r>
            <a:r>
              <a:rPr lang="fr-FR" sz="4800" dirty="0" err="1"/>
              <a:t>surgery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213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3825" y="3779261"/>
            <a:ext cx="20766377" cy="10621962"/>
          </a:xfrm>
        </p:spPr>
        <p:txBody>
          <a:bodyPr/>
          <a:lstStyle/>
          <a:p>
            <a:r>
              <a:rPr lang="en-GB" b="1" dirty="0" smtClean="0">
                <a:solidFill>
                  <a:srgbClr val="D62F5F"/>
                </a:solidFill>
              </a:rPr>
              <a:t>Vector control: </a:t>
            </a:r>
            <a:r>
              <a:rPr lang="en-GB" dirty="0" smtClean="0"/>
              <a:t>bed net distribution, social mobilisation for insecticide spraying campaigns, WASH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MDA support: </a:t>
            </a:r>
            <a:r>
              <a:rPr lang="en-GB" dirty="0" smtClean="0"/>
              <a:t>micro-planning, training, IEC, remapping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Capacity-building</a:t>
            </a:r>
            <a:r>
              <a:rPr lang="en-GB" dirty="0" smtClean="0"/>
              <a:t> of frontline workers: in detection and treatment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Case-finding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Diagnosis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Self-care: </a:t>
            </a:r>
            <a:r>
              <a:rPr lang="en-GB" dirty="0" smtClean="0"/>
              <a:t>training, follow-up, self-care kits, self-care group formation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Psychosocial support: </a:t>
            </a:r>
            <a:r>
              <a:rPr lang="en-GB" dirty="0" smtClean="0"/>
              <a:t>assessment, individual and family counselling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Complication management: </a:t>
            </a:r>
            <a:r>
              <a:rPr lang="en-GB" dirty="0" smtClean="0"/>
              <a:t>disability prevention camps, treating ADL</a:t>
            </a:r>
          </a:p>
          <a:p>
            <a:r>
              <a:rPr lang="en-GB" b="1" dirty="0" err="1" smtClean="0">
                <a:solidFill>
                  <a:srgbClr val="D62F5F"/>
                </a:solidFill>
              </a:rPr>
              <a:t>Hydrocelectomies</a:t>
            </a:r>
            <a:r>
              <a:rPr lang="en-GB" b="1" dirty="0" smtClean="0">
                <a:solidFill>
                  <a:srgbClr val="D62F5F"/>
                </a:solidFill>
              </a:rPr>
              <a:t>: </a:t>
            </a:r>
            <a:r>
              <a:rPr lang="en-GB" dirty="0" smtClean="0"/>
              <a:t>training surgeons, social mobilisation, case identification</a:t>
            </a:r>
          </a:p>
          <a:p>
            <a:r>
              <a:rPr lang="en-GB" b="1" dirty="0" smtClean="0">
                <a:solidFill>
                  <a:srgbClr val="D62F5F"/>
                </a:solidFill>
              </a:rPr>
              <a:t>Rights-based advocacy: </a:t>
            </a:r>
            <a:r>
              <a:rPr lang="en-GB" dirty="0" smtClean="0"/>
              <a:t>at community, intermediate and national level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EB6351D-4880-4362-A6AE-87FEB770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Lepra’s</a:t>
            </a:r>
            <a:r>
              <a:rPr lang="en-GB" dirty="0" smtClean="0"/>
              <a:t> LF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09EE7A3-04C5-407A-B396-43777AE0C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790107"/>
            <a:ext cx="10013210" cy="853549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/>
              <a:t>Benefits from management perspective:</a:t>
            </a:r>
          </a:p>
          <a:p>
            <a:pPr>
              <a:defRPr/>
            </a:pPr>
            <a:r>
              <a:rPr lang="en-GB" sz="4000" dirty="0"/>
              <a:t>Better </a:t>
            </a:r>
            <a:r>
              <a:rPr lang="en-GB" sz="4000" dirty="0" smtClean="0"/>
              <a:t>programme efficiency </a:t>
            </a:r>
            <a:r>
              <a:rPr lang="en-GB" sz="4000" dirty="0"/>
              <a:t>&amp; effectiveness</a:t>
            </a:r>
          </a:p>
          <a:p>
            <a:pPr>
              <a:defRPr/>
            </a:pPr>
            <a:r>
              <a:rPr lang="en-GB" sz="4000" dirty="0"/>
              <a:t>More effective reach</a:t>
            </a:r>
          </a:p>
          <a:p>
            <a:pPr>
              <a:defRPr/>
            </a:pPr>
            <a:r>
              <a:rPr lang="en-GB" sz="4000" dirty="0"/>
              <a:t>Increases impact</a:t>
            </a:r>
          </a:p>
          <a:p>
            <a:pPr>
              <a:defRPr/>
            </a:pPr>
            <a:endParaRPr lang="en-GB" sz="4000" dirty="0"/>
          </a:p>
          <a:p>
            <a:pPr>
              <a:defRPr/>
            </a:pPr>
            <a:r>
              <a:rPr lang="en-GB" sz="4000" dirty="0" smtClean="0"/>
              <a:t>Expanding </a:t>
            </a:r>
            <a:r>
              <a:rPr lang="en-GB" sz="4000" dirty="0"/>
              <a:t>‘usual network’</a:t>
            </a:r>
          </a:p>
          <a:p>
            <a:pPr>
              <a:defRPr/>
            </a:pPr>
            <a:r>
              <a:rPr lang="en-GB" sz="4000" dirty="0"/>
              <a:t>Opening up opportunities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7F99DCC-BF69-407E-B82A-E8CF31E7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720849"/>
            <a:ext cx="20793764" cy="14414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Best practices in LF-leprosy care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03824" y="14647653"/>
            <a:ext cx="21332376" cy="973348"/>
          </a:xfrm>
        </p:spPr>
        <p:txBody>
          <a:bodyPr/>
          <a:lstStyle/>
          <a:p>
            <a:r>
              <a:rPr lang="en-GB" sz="4800" i="1" dirty="0" smtClean="0"/>
              <a:t>Drawn from the work of </a:t>
            </a:r>
            <a:r>
              <a:rPr lang="en-GB" sz="4800" i="1" dirty="0"/>
              <a:t>Lepra, Netherlands Leprosy Relief </a:t>
            </a:r>
            <a:r>
              <a:rPr lang="en-GB" sz="4800" i="1" dirty="0" smtClean="0"/>
              <a:t>&amp; </a:t>
            </a:r>
            <a:r>
              <a:rPr lang="en-GB" sz="4800" i="1" dirty="0" err="1"/>
              <a:t>effect:hope</a:t>
            </a:r>
            <a:endParaRPr lang="en-GB" sz="4800" i="1" dirty="0"/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E09EE7A3-04C5-407A-B396-43777AE0CE45}"/>
              </a:ext>
            </a:extLst>
          </p:cNvPr>
          <p:cNvSpPr txBox="1">
            <a:spLocks/>
          </p:cNvSpPr>
          <p:nvPr/>
        </p:nvSpPr>
        <p:spPr>
          <a:xfrm>
            <a:off x="12756736" y="5790107"/>
            <a:ext cx="9721774" cy="8725993"/>
          </a:xfrm>
          <a:prstGeom prst="rect">
            <a:avLst/>
          </a:prstGeom>
        </p:spPr>
        <p:txBody>
          <a:bodyPr/>
          <a:lstStyle>
            <a:lvl1pPr marL="450005" indent="-450005" algn="l" defTabSz="1800020" rtl="0" eaLnBrk="1" latinLnBrk="0" hangingPunct="1">
              <a:lnSpc>
                <a:spcPct val="90000"/>
              </a:lnSpc>
              <a:spcBef>
                <a:spcPts val="1969"/>
              </a:spcBef>
              <a:buClr>
                <a:srgbClr val="177F7B"/>
              </a:buClr>
              <a:buFont typeface="Arial" panose="020B0604020202020204" pitchFamily="34" charset="0"/>
              <a:buChar char="•"/>
              <a:defRPr sz="4950" kern="1200">
                <a:solidFill>
                  <a:srgbClr val="175781"/>
                </a:solidFill>
                <a:latin typeface="Droid Sans"/>
                <a:ea typeface="+mn-ea"/>
                <a:cs typeface="+mn-cs"/>
              </a:defRPr>
            </a:lvl1pPr>
            <a:lvl2pPr marL="1350014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Clr>
                <a:srgbClr val="177F7B"/>
              </a:buClr>
              <a:buFontTx/>
              <a:buChar char="‒"/>
              <a:defRPr sz="4950" kern="1200">
                <a:solidFill>
                  <a:srgbClr val="175781"/>
                </a:solidFill>
                <a:latin typeface="Droid Sans"/>
                <a:ea typeface="+mn-ea"/>
                <a:cs typeface="+mn-cs"/>
              </a:defRPr>
            </a:lvl2pPr>
            <a:lvl3pPr marL="2250024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Clr>
                <a:srgbClr val="177F7B"/>
              </a:buClr>
              <a:buFont typeface="Wingdings" panose="05000000000000000000" pitchFamily="2" charset="2"/>
              <a:buChar char="§"/>
              <a:defRPr sz="4950" kern="1200">
                <a:solidFill>
                  <a:srgbClr val="175781"/>
                </a:solidFill>
                <a:latin typeface="Droid Sans"/>
                <a:ea typeface="+mn-ea"/>
                <a:cs typeface="+mn-cs"/>
              </a:defRPr>
            </a:lvl3pPr>
            <a:lvl4pPr marL="3150034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Clr>
                <a:srgbClr val="177F7B"/>
              </a:buClr>
              <a:buFontTx/>
              <a:buChar char="►"/>
              <a:defRPr sz="4950" kern="1200">
                <a:solidFill>
                  <a:srgbClr val="175781"/>
                </a:solidFill>
                <a:latin typeface="Droid Sans"/>
                <a:ea typeface="+mn-ea"/>
                <a:cs typeface="+mn-cs"/>
              </a:defRPr>
            </a:lvl4pPr>
            <a:lvl5pPr marL="4050044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4950" kern="1200">
                <a:solidFill>
                  <a:srgbClr val="175781"/>
                </a:solidFill>
                <a:latin typeface="Droid Sans"/>
                <a:ea typeface="+mn-ea"/>
                <a:cs typeface="+mn-cs"/>
              </a:defRPr>
            </a:lvl5pPr>
            <a:lvl6pPr marL="4950053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50062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50072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50082" indent="-450005" algn="l" defTabSz="1800020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 smtClean="0"/>
              <a:t>Benefits from beneficiary perspective:</a:t>
            </a:r>
            <a:endParaRPr lang="en-GB" sz="4000" dirty="0"/>
          </a:p>
          <a:p>
            <a:pPr>
              <a:defRPr/>
            </a:pPr>
            <a:r>
              <a:rPr lang="en-GB" sz="4000" dirty="0"/>
              <a:t>Better efficiency</a:t>
            </a:r>
          </a:p>
          <a:p>
            <a:pPr>
              <a:defRPr/>
            </a:pPr>
            <a:r>
              <a:rPr lang="en-GB" sz="4000" dirty="0"/>
              <a:t>More comprehensive health services</a:t>
            </a:r>
          </a:p>
          <a:p>
            <a:pPr marL="0" indent="0">
              <a:buNone/>
              <a:defRPr/>
            </a:pPr>
            <a:endParaRPr lang="en-GB" sz="4000" dirty="0"/>
          </a:p>
          <a:p>
            <a:pPr>
              <a:defRPr/>
            </a:pPr>
            <a:r>
              <a:rPr lang="en-GB" sz="4000" dirty="0"/>
              <a:t>Positive changes in stigma &amp; discrimination </a:t>
            </a:r>
          </a:p>
          <a:p>
            <a:pPr>
              <a:defRPr/>
            </a:pPr>
            <a:r>
              <a:rPr lang="en-GB" sz="4000" dirty="0"/>
              <a:t>Reduced negative attitudes</a:t>
            </a:r>
          </a:p>
          <a:p>
            <a:pPr>
              <a:defRPr/>
            </a:pPr>
            <a:r>
              <a:rPr lang="en-GB" sz="4000" dirty="0"/>
              <a:t>Better learning in combined groups</a:t>
            </a:r>
          </a:p>
          <a:p>
            <a:pPr>
              <a:defRPr/>
            </a:pPr>
            <a:r>
              <a:rPr lang="en-GB" sz="4000" dirty="0"/>
              <a:t>Claiming rights together</a:t>
            </a:r>
          </a:p>
          <a:p>
            <a:pPr>
              <a:defRPr/>
            </a:pPr>
            <a:r>
              <a:rPr lang="en-GB" sz="4000" dirty="0"/>
              <a:t>Linked to benefit schemes</a:t>
            </a:r>
          </a:p>
          <a:p>
            <a:pPr>
              <a:defRPr/>
            </a:pPr>
            <a:r>
              <a:rPr lang="en-GB" sz="4000" dirty="0"/>
              <a:t>Commitment of local leaders</a:t>
            </a:r>
          </a:p>
          <a:p>
            <a:pPr marL="0" indent="0">
              <a:buNone/>
            </a:pPr>
            <a:endParaRPr lang="en-GB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02238" y="9496714"/>
            <a:ext cx="0" cy="685800"/>
          </a:xfrm>
          <a:prstGeom prst="straightConnector1">
            <a:avLst/>
          </a:prstGeom>
          <a:ln w="76200">
            <a:solidFill>
              <a:srgbClr val="177F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3856" y="8180532"/>
            <a:ext cx="0" cy="685800"/>
          </a:xfrm>
          <a:prstGeom prst="straightConnector1">
            <a:avLst/>
          </a:prstGeom>
          <a:ln w="76200">
            <a:solidFill>
              <a:srgbClr val="177F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8300" y="3276600"/>
            <a:ext cx="2099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 smtClean="0">
                <a:solidFill>
                  <a:srgbClr val="175781"/>
                </a:solidFill>
              </a:rPr>
              <a:t>Self-care group formation &amp; support alongside capacity building of health staff: government, private and traditional</a:t>
            </a:r>
            <a:endParaRPr lang="en-GB" sz="6000" b="1" i="1" dirty="0">
              <a:solidFill>
                <a:srgbClr val="175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DCC77378-440D-48C7-AAAF-7402FADB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in LF-leprosy care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100" y="3697288"/>
            <a:ext cx="21027736" cy="11141075"/>
          </a:xfrm>
        </p:spPr>
        <p:txBody>
          <a:bodyPr/>
          <a:lstStyle/>
          <a:p>
            <a:pPr marL="914400" indent="-914400" defTabSz="1800020" eaLnBrk="1" fontAlgn="auto" hangingPunct="1">
              <a:spcBef>
                <a:spcPts val="1969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b="1" dirty="0" smtClean="0"/>
              <a:t>Engage local health staff in project design and implementation</a:t>
            </a:r>
          </a:p>
          <a:p>
            <a:pPr lvl="1" defTabSz="1800020" eaLnBrk="1" fontAlgn="auto" hangingPunct="1">
              <a:spcBef>
                <a:spcPts val="1969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Focus upon peripheral/community level staff</a:t>
            </a:r>
          </a:p>
          <a:p>
            <a:pPr lvl="1" defTabSz="1800020" eaLnBrk="1" fontAlgn="auto" hangingPunct="1">
              <a:spcBef>
                <a:spcPts val="1969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Involvement from the beginning</a:t>
            </a:r>
          </a:p>
          <a:p>
            <a:pPr lvl="1" defTabSz="1800020" eaLnBrk="1" fontAlgn="auto" hangingPunct="1">
              <a:spcBef>
                <a:spcPts val="1969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Continuous networking</a:t>
            </a:r>
          </a:p>
          <a:p>
            <a:pPr marL="900009" lvl="1" indent="0" defTabSz="1800020" eaLnBrk="1" fontAlgn="auto" hangingPunct="1">
              <a:spcBef>
                <a:spcPts val="1969"/>
              </a:spcBef>
              <a:spcAft>
                <a:spcPts val="0"/>
              </a:spcAft>
              <a:buNone/>
              <a:defRPr/>
            </a:pPr>
            <a:r>
              <a:rPr lang="en-GB" sz="800" dirty="0" smtClean="0"/>
              <a:t> </a:t>
            </a:r>
          </a:p>
          <a:p>
            <a:pPr marL="914400" indent="-914400" defTabSz="1800020" eaLnBrk="1" fontAlgn="auto" hangingPunct="1">
              <a:spcBef>
                <a:spcPts val="1969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 b="1" dirty="0" smtClean="0"/>
              <a:t>Work with local leaders and family members</a:t>
            </a:r>
          </a:p>
          <a:p>
            <a:pPr lvl="1">
              <a:spcBef>
                <a:spcPts val="1969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Stakeholders with a great impact on changing lives of people affected</a:t>
            </a:r>
          </a:p>
          <a:p>
            <a:pPr lvl="1">
              <a:spcBef>
                <a:spcPts val="1969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Of importance for the protection and livelihood of people affected</a:t>
            </a:r>
          </a:p>
          <a:p>
            <a:pPr marL="900009" lvl="1" indent="0">
              <a:spcBef>
                <a:spcPts val="1969"/>
              </a:spcBef>
              <a:buNone/>
              <a:defRPr/>
            </a:pPr>
            <a:endParaRPr lang="en-GB" sz="800" dirty="0"/>
          </a:p>
          <a:p>
            <a:pPr marL="914400" indent="-914400">
              <a:buFont typeface="+mj-lt"/>
              <a:buAutoNum type="arabicPeriod" startAt="3"/>
              <a:defRPr/>
            </a:pPr>
            <a:r>
              <a:rPr lang="en-GB" b="1" dirty="0" smtClean="0"/>
              <a:t>Strengthen </a:t>
            </a:r>
            <a:r>
              <a:rPr lang="en-GB" b="1" dirty="0"/>
              <a:t>the evidence base</a:t>
            </a:r>
          </a:p>
          <a:p>
            <a:pPr lvl="1">
              <a:spcBef>
                <a:spcPts val="1969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Research and data </a:t>
            </a:r>
            <a:r>
              <a:rPr lang="en-GB" dirty="0" smtClean="0"/>
              <a:t>reinforce </a:t>
            </a:r>
            <a:r>
              <a:rPr lang="en-GB" dirty="0"/>
              <a:t>advocacy efforts</a:t>
            </a:r>
          </a:p>
          <a:p>
            <a:pPr lvl="1">
              <a:spcBef>
                <a:spcPts val="1969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More is needed, particularly disease mapping</a:t>
            </a:r>
          </a:p>
          <a:p>
            <a:pPr lvl="1">
              <a:spcBef>
                <a:spcPts val="1969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Beyond data collection: share &amp; review knowledge</a:t>
            </a:r>
          </a:p>
          <a:p>
            <a:pPr lvl="1" defTabSz="1800020" eaLnBrk="1" fontAlgn="auto" hangingPunct="1">
              <a:spcBef>
                <a:spcPts val="1969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C376BAB4-41C5-44CC-AEE1-387F924D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13" y="4947116"/>
            <a:ext cx="20456695" cy="3015783"/>
          </a:xfrm>
        </p:spPr>
        <p:txBody>
          <a:bodyPr/>
          <a:lstStyle/>
          <a:p>
            <a:r>
              <a:rPr lang="en-GB" dirty="0" smtClean="0"/>
              <a:t>End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94220F1D-712D-407A-958E-0F296AA66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377" y="10033736"/>
            <a:ext cx="12227096" cy="341556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Paul Watson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Head </a:t>
            </a:r>
            <a:r>
              <a:rPr lang="en-GB" dirty="0" smtClean="0">
                <a:solidFill>
                  <a:schemeClr val="tx1"/>
                </a:solidFill>
              </a:rPr>
              <a:t>of Programmes &amp; </a:t>
            </a:r>
            <a:r>
              <a:rPr lang="en-GB" dirty="0" smtClean="0">
                <a:solidFill>
                  <a:schemeClr val="tx1"/>
                </a:solidFill>
              </a:rPr>
              <a:t>Advocacy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Lepra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  <a:hlinkClick r:id="rId2"/>
              </a:rPr>
              <a:t>PaulW@lepra.org.uk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www.lepra.org.uk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NN8 PPT Template Standard.Final.pptx" id="{21608126-DE79-4C78-BF7A-BDCB9DCB2BCE}" vid="{8014CBB3-F5BD-4C8A-96C8-A15CC70DA742}"/>
    </a:ext>
  </a:extLst>
</a:theme>
</file>

<file path=ppt/theme/theme2.xml><?xml version="1.0" encoding="utf-8"?>
<a:theme xmlns:a="http://schemas.openxmlformats.org/drawingml/2006/main" name="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NN8 PPT Template Standard.Final.pptx" id="{21608126-DE79-4C78-BF7A-BDCB9DCB2BCE}" vid="{70326A4F-13DE-49C2-A13F-898233EDEAF7}"/>
    </a:ext>
  </a:extLst>
</a:theme>
</file>

<file path=ppt/theme/theme3.xml><?xml version="1.0" encoding="utf-8"?>
<a:theme xmlns:a="http://schemas.openxmlformats.org/drawingml/2006/main" name="Middle page - With subhead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NN8 PPT Template Standard.Final.pptx" id="{21608126-DE79-4C78-BF7A-BDCB9DCB2BCE}" vid="{F83D24B5-BA74-44A1-BC57-B90E08DC8A18}"/>
    </a:ext>
  </a:extLst>
</a:theme>
</file>

<file path=ppt/theme/theme4.xml><?xml version="1.0" encoding="utf-8"?>
<a:theme xmlns:a="http://schemas.openxmlformats.org/drawingml/2006/main" name="Middle page - Pictur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NN8 PPT Template Standard.Final.pptx" id="{21608126-DE79-4C78-BF7A-BDCB9DCB2BCE}" vid="{388B4C9B-DFEB-4810-8E48-60C8E6244F32}"/>
    </a:ext>
  </a:extLst>
</a:theme>
</file>

<file path=ppt/theme/theme5.xml><?xml version="1.0" encoding="utf-8"?>
<a:theme xmlns:a="http://schemas.openxmlformats.org/drawingml/2006/main" name="1_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NN8 PPT Template Standard.Final.pptx" id="{21608126-DE79-4C78-BF7A-BDCB9DCB2BCE}" vid="{13A068DB-A333-4B7D-92DB-6340A94B156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8FED754E6041894F8B7F9DBA2715" ma:contentTypeVersion="22" ma:contentTypeDescription="Create a new document." ma:contentTypeScope="" ma:versionID="a38b86c2bef8190e592b59f71ba8e2f7">
  <xsd:schema xmlns:xsd="http://www.w3.org/2001/XMLSchema" xmlns:xs="http://www.w3.org/2001/XMLSchema" xmlns:p="http://schemas.microsoft.com/office/2006/metadata/properties" xmlns:ns2="957b9817-beca-4484-a474-9a42df863642" xmlns:ns3="bcb2dd25-67b4-4d1d-88c3-f29a4d77f6b3" targetNamespace="http://schemas.microsoft.com/office/2006/metadata/properties" ma:root="true" ma:fieldsID="730fe883bbc0794c00da81b24568cfe4" ns2:_="" ns3:_="">
    <xsd:import namespace="957b9817-beca-4484-a474-9a42df863642"/>
    <xsd:import namespace="bcb2dd25-67b4-4d1d-88c3-f29a4d77f6b3"/>
    <xsd:element name="properties">
      <xsd:complexType>
        <xsd:sequence>
          <xsd:element name="documentManagement">
            <xsd:complexType>
              <xsd:all>
                <xsd:element ref="ns2:Function"/>
                <xsd:element ref="ns2:Year"/>
                <xsd:element ref="ns2:Country"/>
                <xsd:element ref="ns2:Activity"/>
                <xsd:element ref="ns2:Category"/>
                <xsd:element ref="ns2:Sub_x002d_category" minOccurs="0"/>
                <xsd:element ref="ns2:People" minOccurs="0"/>
                <xsd:element ref="ns2:Organisations" minOccurs="0"/>
                <xsd:element ref="ns2:Grant_x0020_Code" minOccurs="0"/>
                <xsd:element ref="ns2:Language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b9817-beca-4484-a474-9a42df863642" elementFormDefault="qualified">
    <xsd:import namespace="http://schemas.microsoft.com/office/2006/documentManagement/types"/>
    <xsd:import namespace="http://schemas.microsoft.com/office/infopath/2007/PartnerControls"/>
    <xsd:element name="Function" ma:index="2" ma:displayName="Function" ma:format="Dropdown" ma:indexed="true" ma:internalName="Function" ma:readOnly="false">
      <xsd:simpleType>
        <xsd:restriction base="dms:Choice">
          <xsd:enumeration value="Administration"/>
          <xsd:enumeration value="Communications"/>
          <xsd:enumeration value="External Relations"/>
          <xsd:enumeration value="Finance"/>
          <xsd:enumeration value="Global"/>
          <xsd:enumeration value="Implementation"/>
          <xsd:enumeration value="MER"/>
          <xsd:enumeration value="Coordination Committee"/>
        </xsd:restriction>
      </xsd:simpleType>
    </xsd:element>
    <xsd:element name="Year" ma:index="3" ma:displayName="Year" ma:default="2017" ma:format="Dropdown" ma:indexed="true" ma:internalName="Year" ma:readOnly="false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Country" ma:index="4" ma:displayName="Country" ma:description="Select SCI Global for all countries, Multiple for subsets&#10;NA for obvious reasons" ma:internalName="Country">
      <xsd:simpleType>
        <xsd:restriction base="dms:Choice">
          <xsd:enumeration value="Burundi"/>
          <xsd:enumeration value="Brazil"/>
          <xsd:enumeration value="CIV"/>
          <xsd:enumeration value="COD"/>
          <xsd:enumeration value="Ethiopia"/>
          <xsd:enumeration value="Liberia"/>
          <xsd:enumeration value="Madagascar"/>
          <xsd:enumeration value="Malawi"/>
          <xsd:enumeration value="Mauritania"/>
          <xsd:enumeration value="Mozambique"/>
          <xsd:enumeration value="Niger"/>
          <xsd:enumeration value="Nigeria"/>
          <xsd:enumeration value="Rwanda"/>
          <xsd:enumeration value="Senegal"/>
          <xsd:enumeration value="Sudan"/>
          <xsd:enumeration value="Tanzania"/>
          <xsd:enumeration value="Uganda"/>
          <xsd:enumeration value="Yemen"/>
          <xsd:enumeration value="Zambia"/>
          <xsd:enumeration value="Zanzibar"/>
          <xsd:enumeration value="Multiple"/>
          <xsd:enumeration value="SCI Global"/>
          <xsd:enumeration value="NA"/>
        </xsd:restriction>
      </xsd:simpleType>
    </xsd:element>
    <xsd:element name="Activity" ma:index="5" ma:displayName="Activity" ma:format="Dropdown" ma:indexed="true" ma:internalName="Activity" ma:readOnly="false">
      <xsd:simpleType>
        <xsd:restriction base="dms:Choice">
          <xsd:enumeration value="Annual leave / timesheets"/>
          <xsd:enumeration value="Annual Planning"/>
          <xsd:enumeration value="Annual Review"/>
          <xsd:enumeration value="Artwork files"/>
          <xsd:enumeration value="Brief"/>
          <xsd:enumeration value="Copy"/>
          <xsd:enumeration value="Communications"/>
          <xsd:enumeration value="Consent form"/>
          <xsd:enumeration value="Contract"/>
          <xsd:enumeration value="Dashboard"/>
          <xsd:enumeration value="Data collection"/>
          <xsd:enumeration value="Design"/>
          <xsd:enumeration value="DQA"/>
          <xsd:enumeration value="Events"/>
          <xsd:enumeration value="Expenses"/>
          <xsd:enumeration value="Governance"/>
          <xsd:enumeration value="Grant"/>
          <xsd:enumeration value="Image file package"/>
          <xsd:enumeration value="Impact"/>
          <xsd:enumeration value="Induction&amp;training"/>
          <xsd:enumeration value="KAP"/>
          <xsd:enumeration value="Mapping"/>
          <xsd:enumeration value="MDA"/>
          <xsd:enumeration value="Meeting"/>
          <xsd:enumeration value="Monthly status"/>
          <xsd:enumeration value="Open evening"/>
          <xsd:enumeration value="Operations"/>
          <xsd:enumeration value="Performance"/>
          <xsd:enumeration value="Presentations"/>
          <xsd:enumeration value="Programme Management Board"/>
          <xsd:enumeration value="Proposal"/>
          <xsd:enumeration value="Report"/>
          <xsd:enumeration value="Reference"/>
          <xsd:enumeration value="Research"/>
          <xsd:enumeration value="Review"/>
          <xsd:enumeration value="Risk Management"/>
          <xsd:enumeration value="SCI Publications"/>
          <xsd:enumeration value="Sensitization"/>
          <xsd:enumeration value="Strategic Planning"/>
          <xsd:enumeration value="Technical Assistance"/>
          <xsd:enumeration value="Training"/>
          <xsd:enumeration value="Translation"/>
          <xsd:enumeration value="Travel"/>
          <xsd:enumeration value="VFM"/>
        </xsd:restriction>
      </xsd:simpleType>
    </xsd:element>
    <xsd:element name="Category" ma:index="6" ma:displayName="Category" ma:format="Dropdown" ma:indexed="true" ma:internalName="Category" ma:readOnly="false">
      <xsd:simpleType>
        <xsd:restriction base="dms:Choice">
          <xsd:enumeration value="Actuals"/>
          <xsd:enumeration value="Advisory Board"/>
          <xsd:enumeration value="Analysis"/>
          <xsd:enumeration value="Annual budget"/>
          <xsd:enumeration value="Annual leave / timesheets"/>
          <xsd:enumeration value="Audit"/>
          <xsd:enumeration value="Authorisation"/>
          <xsd:enumeration value="Bank statements"/>
          <xsd:enumeration value="Blog article"/>
          <xsd:enumeration value="Budget"/>
          <xsd:enumeration value="Capacity building"/>
          <xsd:enumeration value="Case study"/>
          <xsd:enumeration value="Cashbooks"/>
          <xsd:enumeration value="Communications"/>
          <xsd:enumeration value="Contract"/>
          <xsd:enumeration value="Contract Amendment"/>
          <xsd:enumeration value="Cost estimate"/>
          <xsd:enumeration value="Coordination Committee"/>
          <xsd:enumeration value="Dashboard"/>
          <xsd:enumeration value="Email"/>
          <xsd:enumeration value="Ethical approval"/>
          <xsd:enumeration value="Evaluation"/>
          <xsd:enumeration value="Events"/>
          <xsd:enumeration value="Expenses"/>
          <xsd:enumeration value="Financial statements &amp; Reports"/>
          <xsd:enumeration value="Funding letter"/>
          <xsd:enumeration value="Fundraising"/>
          <xsd:enumeration value="Guidelines"/>
          <xsd:enumeration value="Handover notes"/>
          <xsd:enumeration value="HR"/>
          <xsd:enumeration value="Images"/>
          <xsd:enumeration value="Implementation Workbook"/>
          <xsd:enumeration value="Induction&amp;training"/>
          <xsd:enumeration value="Inventory"/>
          <xsd:enumeration value="KPI"/>
          <xsd:enumeration value="Logos"/>
          <xsd:enumeration value="Meeting"/>
          <xsd:enumeration value="Merchandise"/>
          <xsd:enumeration value="MER-IMP"/>
          <xsd:enumeration value="News article"/>
          <xsd:enumeration value="Operational research"/>
          <xsd:enumeration value="Organisational statement"/>
          <xsd:enumeration value="Partnership"/>
          <xsd:enumeration value="PCT Plan"/>
          <xsd:enumeration value="Photos"/>
          <xsd:enumeration value="Policies/procedures/manuals"/>
          <xsd:enumeration value="Posters"/>
          <xsd:enumeration value="Presentations"/>
          <xsd:enumeration value="Print material"/>
          <xsd:enumeration value="Process Flow"/>
          <xsd:enumeration value="Procurement"/>
          <xsd:enumeration value="Protocol"/>
          <xsd:enumeration value="Public outreach"/>
          <xsd:enumeration value="Questionnaire"/>
          <xsd:enumeration value="Receipts"/>
          <xsd:enumeration value="Report"/>
          <xsd:enumeration value="Resource allocation"/>
          <xsd:enumeration value="Risk Assessment"/>
          <xsd:enumeration value="Risk Register"/>
          <xsd:enumeration value="SCI Publications"/>
          <xsd:enumeration value="Shapefile"/>
          <xsd:enumeration value="Social media"/>
          <xsd:enumeration value="Sub contract"/>
          <xsd:enumeration value="Team"/>
          <xsd:enumeration value="Templates"/>
          <xsd:enumeration value="Toolbox"/>
          <xsd:enumeration value="Translation"/>
          <xsd:enumeration value="Travel"/>
          <xsd:enumeration value="Treatment Numbers"/>
          <xsd:enumeration value="Videos"/>
          <xsd:enumeration value="Website"/>
          <xsd:enumeration value="Workplan"/>
          <xsd:enumeration value="Volunteers"/>
        </xsd:restriction>
      </xsd:simpleType>
    </xsd:element>
    <xsd:element name="Sub_x002d_category" ma:index="7" nillable="true" ma:displayName="Sub-category" ma:description="Extra detail if required" ma:internalName="Sub_x002d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Communications"/>
                    <xsd:enumeration value="Donor"/>
                    <xsd:enumeration value="Draft"/>
                    <xsd:enumeration value="External"/>
                    <xsd:enumeration value="Final"/>
                    <xsd:enumeration value="ICF"/>
                    <xsd:enumeration value="ICL"/>
                    <xsd:enumeration value="ICT"/>
                    <xsd:enumeration value="Internal"/>
                    <xsd:enumeration value="Meeting"/>
                    <xsd:enumeration value="Minutes"/>
                    <xsd:enumeration value="Notes"/>
                    <xsd:enumeration value="PRDP"/>
                    <xsd:enumeration value="Presentations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People" ma:index="8" nillable="true" ma:displayName="People" ma:internalName="Peopl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n Fenwick"/>
                    <xsd:enumeration value="Alix Weldon"/>
                    <xsd:enumeration value="Anna Phillips"/>
                    <xsd:enumeration value="Anna Wilhelme"/>
                    <xsd:enumeration value="Arminder Deol"/>
                    <xsd:enumeration value="Carolyn Henry"/>
                    <xsd:enumeration value="Carlos Torres Vitolas"/>
                    <xsd:enumeration value="Christine Logan"/>
                    <xsd:enumeration value="Demran Ali"/>
                    <xsd:enumeration value="Dhekra Annuzaili"/>
                    <xsd:enumeration value="Fiona Fleming"/>
                    <xsd:enumeration value="Jane Whitton"/>
                    <xsd:enumeration value="Katie Fantaguzzi"/>
                    <xsd:enumeration value="Kieran Bird"/>
                    <xsd:enumeration value="Lazenya Weekes"/>
                    <xsd:enumeration value="Liz Hollenberg"/>
                    <xsd:enumeration value="Lynsey Blair"/>
                    <xsd:enumeration value="Marie-Aimee Sandrine"/>
                    <xsd:enumeration value="Michelle Clements"/>
                    <xsd:enumeration value="Mike French"/>
                    <xsd:enumeration value="Mousumi Rahman"/>
                    <xsd:enumeration value="Nadia Ben Meriem"/>
                    <xsd:enumeration value="Najwa Al Abdallah"/>
                    <xsd:enumeration value="Neerav Dhanani"/>
                    <xsd:enumeration value="Neil Charlott"/>
                    <xsd:enumeration value="Roya Karimnia"/>
                    <xsd:enumeration value="Sarah Nogaro"/>
                    <xsd:enumeration value="Selvaraj Sivasubramaniam"/>
                    <xsd:enumeration value="Udo Wittmann"/>
                    <xsd:enumeration value="Wendy Harrison"/>
                    <xsd:enumeration value="Yolisa Nalule"/>
                  </xsd:restriction>
                </xsd:simpleType>
              </xsd:element>
            </xsd:sequence>
          </xsd:extension>
        </xsd:complexContent>
      </xsd:complexType>
    </xsd:element>
    <xsd:element name="Organisations" ma:index="11" nillable="true" ma:displayName="Organisations" ma:description="Other organisations we work with in any capacity" ma:internalName="Organisation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MG"/>
                    <xsd:enumeration value="ASTMH"/>
                    <xsd:enumeration value="Benevity"/>
                    <xsd:enumeration value="BMGF"/>
                    <xsd:enumeration value="CAF"/>
                    <xsd:enumeration value="CIFF"/>
                    <xsd:enumeration value="DFID"/>
                    <xsd:enumeration value="Effective Altruism"/>
                    <xsd:enumeration value="Effective Altruism Australia"/>
                    <xsd:enumeration value="Effective Altruism Foundation"/>
                    <xsd:enumeration value="END Fund"/>
                    <xsd:enumeration value="EPIC"/>
                    <xsd:enumeration value="FPSU (Liverpool)"/>
                    <xsd:enumeration value="Givewell"/>
                    <xsd:enumeration value="Global Giving"/>
                    <xsd:enumeration value="GSA"/>
                    <xsd:enumeration value="GWWC"/>
                    <xsd:enumeration value="Individual Donor"/>
                    <xsd:enumeration value="LSHTM"/>
                    <xsd:enumeration value="NHM"/>
                    <xsd:enumeration value="NNN"/>
                    <xsd:enumeration value="PCD"/>
                    <xsd:enumeration value="RAG"/>
                    <xsd:enumeration value="RTI"/>
                    <xsd:enumeration value="SCORE"/>
                    <xsd:enumeration value="SightSavers"/>
                    <xsd:enumeration value="TLYCS"/>
                    <xsd:enumeration value="UBS Optimus Foundation"/>
                    <xsd:enumeration value="WHO"/>
                    <xsd:enumeration value="WHO-AFRO"/>
                    <xsd:enumeration value="WHO-EMRO"/>
                    <xsd:enumeration value="WHO-PAHO"/>
                  </xsd:restriction>
                </xsd:simpleType>
              </xsd:element>
            </xsd:sequence>
          </xsd:extension>
        </xsd:complexContent>
      </xsd:complexType>
    </xsd:element>
    <xsd:element name="Grant_x0020_Code" ma:index="12" nillable="true" ma:displayName="Grant Code" ma:internalName="Grant_x0020_Code" ma:readOnly="false">
      <xsd:simpleType>
        <xsd:restriction base="dms:Text">
          <xsd:maxLength value="255"/>
        </xsd:restriction>
      </xsd:simpleType>
    </xsd:element>
    <xsd:element name="Language" ma:index="13" ma:displayName="Language" ma:default="English" ma:format="Dropdown" ma:internalName="Language" ma:readOnly="false">
      <xsd:simpleType>
        <xsd:restriction base="dms:Choice">
          <xsd:enumeration value="English"/>
          <xsd:enumeration value="French"/>
          <xsd:enumeration value="Portuguese"/>
          <xsd:enumeration value="Arabic"/>
        </xsd:restriction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dd25-67b4-4d1d-88c3-f29a4d77f6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957b9817-beca-4484-a474-9a42df863642">2017</Year>
    <Organisations xmlns="957b9817-beca-4484-a474-9a42df863642"/>
    <Country xmlns="957b9817-beca-4484-a474-9a42df863642">NA</Country>
    <Activity xmlns="957b9817-beca-4484-a474-9a42df863642">Copy</Activity>
    <Language xmlns="957b9817-beca-4484-a474-9a42df863642">English</Language>
    <Grant_x0020_Code xmlns="957b9817-beca-4484-a474-9a42df863642" xsi:nil="true"/>
    <Category xmlns="957b9817-beca-4484-a474-9a42df863642">Print material</Category>
    <Sub_x002d_category xmlns="957b9817-beca-4484-a474-9a42df863642"/>
    <Function xmlns="957b9817-beca-4484-a474-9a42df863642">Communications</Function>
    <People xmlns="957b9817-beca-4484-a474-9a42df863642"/>
  </documentManagement>
</p:properties>
</file>

<file path=customXml/itemProps1.xml><?xml version="1.0" encoding="utf-8"?>
<ds:datastoreItem xmlns:ds="http://schemas.openxmlformats.org/officeDocument/2006/customXml" ds:itemID="{6436012A-4A77-4C0B-8514-9598B7B3F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6EF54-8B85-487F-ACD4-620E19A6F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b9817-beca-4484-a474-9a42df863642"/>
    <ds:schemaRef ds:uri="bcb2dd25-67b4-4d1d-88c3-f29a4d77f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3B0C4-D533-4477-90C9-259654D473F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957b9817-beca-4484-a474-9a42df863642"/>
    <ds:schemaRef ds:uri="bcb2dd25-67b4-4d1d-88c3-f29a4d77f6b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NNN8 PPT Template Standard</Template>
  <TotalTime>412</TotalTime>
  <Words>422</Words>
  <Application>Microsoft Office PowerPoint</Application>
  <PresentationFormat>Custom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First Page</vt:lpstr>
      <vt:lpstr>Middle Page - Title only</vt:lpstr>
      <vt:lpstr>Middle page - With subheading</vt:lpstr>
      <vt:lpstr>Middle page - Picture only</vt:lpstr>
      <vt:lpstr>1_Middle Page - Title only</vt:lpstr>
      <vt:lpstr>Integrated care for people with LF and leprosy</vt:lpstr>
      <vt:lpstr>Lepra’s mission</vt:lpstr>
      <vt:lpstr>Where Lepra works</vt:lpstr>
      <vt:lpstr>Lepra’s LF activities</vt:lpstr>
      <vt:lpstr>Best practices in LF-leprosy care  </vt:lpstr>
      <vt:lpstr>Lessons learnt in LF-leprosy care</vt:lpstr>
      <vt:lpstr>End  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Debs Work</dc:creator>
  <cp:lastModifiedBy>Paul</cp:lastModifiedBy>
  <cp:revision>23</cp:revision>
  <cp:lastPrinted>2017-08-23T09:18:34Z</cp:lastPrinted>
  <dcterms:created xsi:type="dcterms:W3CDTF">2018-06-25T12:55:13Z</dcterms:created>
  <dcterms:modified xsi:type="dcterms:W3CDTF">2018-09-25T04:20:02Z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0x010100AF7F8FED754E6041894F8B7F9DBA2715</vt:lpwstr>
  </property>
</Properties>
</file>