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Masters/slideMaster4.xml" ContentType="application/vnd.openxmlformats-officedocument.presentationml.slideMaster+xml"/>
  <Override PartName="/ppt/slideMasters/slideMaster5.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theme/theme2.xml" ContentType="application/vnd.openxmlformats-officedocument.theme+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3.xml" ContentType="application/vnd.openxmlformats-officedocument.theme+xml"/>
  <Override PartName="/ppt/slideLayouts/slideLayout10.xml" ContentType="application/vnd.openxmlformats-officedocument.presentationml.slideLayout+xml"/>
  <Override PartName="/ppt/theme/theme4.xml" ContentType="application/vnd.openxmlformats-officedocument.theme+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5.xml" ContentType="application/vnd.openxmlformats-officedocument.theme+xml"/>
  <Override PartName="/ppt/theme/theme6.xml" ContentType="application/vnd.openxmlformats-officedocument.theme+xml"/>
  <Override PartName="/ppt/theme/theme7.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charts/chart1.xml" ContentType="application/vnd.openxmlformats-officedocument.drawingml.chart+xml"/>
  <Override PartName="/ppt/notesSlides/notesSlide4.xml" ContentType="application/vnd.openxmlformats-officedocument.presentationml.notesSlide+xml"/>
  <Override PartName="/ppt/notesSlides/notesSlide5.xml" ContentType="application/vnd.openxmlformats-officedocument.presentationml.notesSlide+xml"/>
  <Override PartName="/ppt/charts/chart2.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6" r:id="rId4"/>
    <p:sldMasterId id="2147483698" r:id="rId5"/>
    <p:sldMasterId id="2147483708" r:id="rId6"/>
    <p:sldMasterId id="2147483718" r:id="rId7"/>
    <p:sldMasterId id="2147483724" r:id="rId8"/>
  </p:sldMasterIdLst>
  <p:notesMasterIdLst>
    <p:notesMasterId r:id="rId22"/>
  </p:notesMasterIdLst>
  <p:handoutMasterIdLst>
    <p:handoutMasterId r:id="rId23"/>
  </p:handoutMasterIdLst>
  <p:sldIdLst>
    <p:sldId id="257" r:id="rId9"/>
    <p:sldId id="258" r:id="rId10"/>
    <p:sldId id="268" r:id="rId11"/>
    <p:sldId id="269" r:id="rId12"/>
    <p:sldId id="270" r:id="rId13"/>
    <p:sldId id="267" r:id="rId14"/>
    <p:sldId id="596" r:id="rId15"/>
    <p:sldId id="597" r:id="rId16"/>
    <p:sldId id="262" r:id="rId17"/>
    <p:sldId id="598" r:id="rId18"/>
    <p:sldId id="263" r:id="rId19"/>
    <p:sldId id="595" r:id="rId20"/>
    <p:sldId id="599" r:id="rId21"/>
  </p:sldIdLst>
  <p:sldSz cx="24001413" cy="18000663"/>
  <p:notesSz cx="6669088" cy="9928225"/>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40" userDrawn="1">
          <p15:clr>
            <a:srgbClr val="A4A3A4"/>
          </p15:clr>
        </p15:guide>
        <p15:guide id="2" pos="14319" userDrawn="1">
          <p15:clr>
            <a:srgbClr val="A4A3A4"/>
          </p15:clr>
        </p15:guide>
        <p15:guide id="3" pos="80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175781"/>
    <a:srgbClr val="177F7B"/>
    <a:srgbClr val="FFF50A"/>
    <a:srgbClr val="F6F70E"/>
    <a:srgbClr val="E8E90D"/>
    <a:srgbClr val="D7E993"/>
    <a:srgbClr val="F29661"/>
    <a:srgbClr val="D62F5F"/>
    <a:srgbClr val="FFD863"/>
    <a:srgbClr val="FEE6A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23667" autoAdjust="0"/>
    <p:restoredTop sz="48279"/>
  </p:normalViewPr>
  <p:slideViewPr>
    <p:cSldViewPr snapToGrid="0" showGuides="1">
      <p:cViewPr varScale="1">
        <p:scale>
          <a:sx n="17" d="100"/>
          <a:sy n="17" d="100"/>
        </p:scale>
        <p:origin x="1088" y="232"/>
      </p:cViewPr>
      <p:guideLst>
        <p:guide orient="horz" pos="340"/>
        <p:guide pos="14319"/>
        <p:guide pos="800"/>
      </p:guideLst>
    </p:cSldViewPr>
  </p:slideViewPr>
  <p:notesTextViewPr>
    <p:cViewPr>
      <p:scale>
        <a:sx n="1" d="1"/>
        <a:sy n="1" d="1"/>
      </p:scale>
      <p:origin x="0" y="0"/>
    </p:cViewPr>
  </p:notesTextViewPr>
  <p:sorterViewPr>
    <p:cViewPr>
      <p:scale>
        <a:sx n="66" d="100"/>
        <a:sy n="66"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Master" Target="slideMasters/slideMaster5.xml"/><Relationship Id="rId13" Type="http://schemas.openxmlformats.org/officeDocument/2006/relationships/slide" Target="slides/slide5.xml"/><Relationship Id="rId18" Type="http://schemas.openxmlformats.org/officeDocument/2006/relationships/slide" Target="slides/slide10.xml"/><Relationship Id="rId26" Type="http://schemas.openxmlformats.org/officeDocument/2006/relationships/theme" Target="theme/theme1.xml"/><Relationship Id="rId3" Type="http://schemas.openxmlformats.org/officeDocument/2006/relationships/customXml" Target="../customXml/item3.xml"/><Relationship Id="rId21" Type="http://schemas.openxmlformats.org/officeDocument/2006/relationships/slide" Target="slides/slide13.xml"/><Relationship Id="rId7" Type="http://schemas.openxmlformats.org/officeDocument/2006/relationships/slideMaster" Target="slideMasters/slideMaster4.xml"/><Relationship Id="rId12" Type="http://schemas.openxmlformats.org/officeDocument/2006/relationships/slide" Target="slides/slide4.xml"/><Relationship Id="rId17" Type="http://schemas.openxmlformats.org/officeDocument/2006/relationships/slide" Target="slides/slide9.xml"/><Relationship Id="rId25" Type="http://schemas.openxmlformats.org/officeDocument/2006/relationships/viewProps" Target="viewProps.xml"/><Relationship Id="rId2" Type="http://schemas.openxmlformats.org/officeDocument/2006/relationships/customXml" Target="../customXml/item2.xml"/><Relationship Id="rId16" Type="http://schemas.openxmlformats.org/officeDocument/2006/relationships/slide" Target="slides/slide8.xml"/><Relationship Id="rId20" Type="http://schemas.openxmlformats.org/officeDocument/2006/relationships/slide" Target="slides/slide1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slide" Target="slides/slide3.xml"/><Relationship Id="rId24" Type="http://schemas.openxmlformats.org/officeDocument/2006/relationships/presProps" Target="presProps.xml"/><Relationship Id="rId5" Type="http://schemas.openxmlformats.org/officeDocument/2006/relationships/slideMaster" Target="slideMasters/slideMaster2.xml"/><Relationship Id="rId15" Type="http://schemas.openxmlformats.org/officeDocument/2006/relationships/slide" Target="slides/slide7.xml"/><Relationship Id="rId23" Type="http://schemas.openxmlformats.org/officeDocument/2006/relationships/handoutMaster" Target="handoutMasters/handoutMaster1.xml"/><Relationship Id="rId10" Type="http://schemas.openxmlformats.org/officeDocument/2006/relationships/slide" Target="slides/slide2.xml"/><Relationship Id="rId19" Type="http://schemas.openxmlformats.org/officeDocument/2006/relationships/slide" Target="slides/slide11.xml"/><Relationship Id="rId4" Type="http://schemas.openxmlformats.org/officeDocument/2006/relationships/slideMaster" Target="slideMasters/slideMaster1.xml"/><Relationship Id="rId9" Type="http://schemas.openxmlformats.org/officeDocument/2006/relationships/slide" Target="slides/slide1.xml"/><Relationship Id="rId14" Type="http://schemas.openxmlformats.org/officeDocument/2006/relationships/slide" Target="slides/slide6.xml"/><Relationship Id="rId22" Type="http://schemas.openxmlformats.org/officeDocument/2006/relationships/notesMaster" Target="notesMasters/notesMaster1.xml"/><Relationship Id="rId27" Type="http://schemas.openxmlformats.org/officeDocument/2006/relationships/tableStyles" Target="tableStyle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10359650513484472"/>
          <c:y val="4.4057617797775277E-2"/>
          <c:w val="0.8884970670612482"/>
          <c:h val="0.65031831776841853"/>
        </c:manualLayout>
      </c:layout>
      <c:barChart>
        <c:barDir val="col"/>
        <c:grouping val="clustered"/>
        <c:varyColors val="0"/>
        <c:ser>
          <c:idx val="0"/>
          <c:order val="0"/>
          <c:tx>
            <c:strRef>
              <c:f>Sheet1!$B$1</c:f>
              <c:strCache>
                <c:ptCount val="1"/>
                <c:pt idx="0">
                  <c:v>Number of organizations by NTD</c:v>
                </c:pt>
              </c:strCache>
            </c:strRef>
          </c:tx>
          <c:spPr>
            <a:solidFill>
              <a:srgbClr val="0070C0"/>
            </a:solidFill>
          </c:spPr>
          <c:invertIfNegative val="0"/>
          <c:cat>
            <c:strRef>
              <c:f>Sheet1!$A$2:$A$13</c:f>
              <c:strCache>
                <c:ptCount val="12"/>
                <c:pt idx="0">
                  <c:v>Lymphatic Filariasis</c:v>
                </c:pt>
                <c:pt idx="1">
                  <c:v>Trachoma</c:v>
                </c:pt>
                <c:pt idx="2">
                  <c:v>Leprosy or Hansen's disease</c:v>
                </c:pt>
                <c:pt idx="3">
                  <c:v>Soil-transmitted helminthiasis</c:v>
                </c:pt>
                <c:pt idx="4">
                  <c:v>Onchocerciasis</c:v>
                </c:pt>
                <c:pt idx="5">
                  <c:v>Schistosomiasis</c:v>
                </c:pt>
                <c:pt idx="6">
                  <c:v>Yaws</c:v>
                </c:pt>
                <c:pt idx="7">
                  <c:v>Buruli Ulcer</c:v>
                </c:pt>
                <c:pt idx="8">
                  <c:v>Guinea-worm disease</c:v>
                </c:pt>
                <c:pt idx="9">
                  <c:v>Rabies</c:v>
                </c:pt>
                <c:pt idx="10">
                  <c:v>Podoconiosis</c:v>
                </c:pt>
                <c:pt idx="11">
                  <c:v>Leishmaniasis</c:v>
                </c:pt>
              </c:strCache>
            </c:strRef>
          </c:cat>
          <c:val>
            <c:numRef>
              <c:f>Sheet1!$B$2:$B$13</c:f>
              <c:numCache>
                <c:formatCode>General</c:formatCode>
                <c:ptCount val="12"/>
                <c:pt idx="0">
                  <c:v>11</c:v>
                </c:pt>
                <c:pt idx="1">
                  <c:v>10</c:v>
                </c:pt>
                <c:pt idx="2">
                  <c:v>8</c:v>
                </c:pt>
                <c:pt idx="3">
                  <c:v>7</c:v>
                </c:pt>
                <c:pt idx="4">
                  <c:v>6</c:v>
                </c:pt>
                <c:pt idx="5">
                  <c:v>6</c:v>
                </c:pt>
                <c:pt idx="6">
                  <c:v>3</c:v>
                </c:pt>
                <c:pt idx="7">
                  <c:v>3</c:v>
                </c:pt>
                <c:pt idx="8">
                  <c:v>1</c:v>
                </c:pt>
                <c:pt idx="9">
                  <c:v>1</c:v>
                </c:pt>
                <c:pt idx="10">
                  <c:v>1</c:v>
                </c:pt>
                <c:pt idx="11">
                  <c:v>1</c:v>
                </c:pt>
              </c:numCache>
            </c:numRef>
          </c:val>
          <c:extLst>
            <c:ext xmlns:c16="http://schemas.microsoft.com/office/drawing/2014/chart" uri="{C3380CC4-5D6E-409C-BE32-E72D297353CC}">
              <c16:uniqueId val="{00000000-E7D9-264A-A1B7-67A1D9EF1141}"/>
            </c:ext>
          </c:extLst>
        </c:ser>
        <c:dLbls>
          <c:showLegendKey val="0"/>
          <c:showVal val="0"/>
          <c:showCatName val="0"/>
          <c:showSerName val="0"/>
          <c:showPercent val="0"/>
          <c:showBubbleSize val="0"/>
        </c:dLbls>
        <c:gapWidth val="150"/>
        <c:axId val="128854656"/>
        <c:axId val="128897408"/>
      </c:barChart>
      <c:catAx>
        <c:axId val="128854656"/>
        <c:scaling>
          <c:orientation val="minMax"/>
        </c:scaling>
        <c:delete val="0"/>
        <c:axPos val="b"/>
        <c:numFmt formatCode="General" sourceLinked="0"/>
        <c:majorTickMark val="out"/>
        <c:minorTickMark val="none"/>
        <c:tickLblPos val="nextTo"/>
        <c:txPr>
          <a:bodyPr/>
          <a:lstStyle/>
          <a:p>
            <a:pPr>
              <a:defRPr sz="2000" baseline="0">
                <a:solidFill>
                  <a:schemeClr val="tx2"/>
                </a:solidFill>
                <a:latin typeface="Arial" panose="020B0604020202020204" pitchFamily="34" charset="0"/>
                <a:cs typeface="Arial" panose="020B0604020202020204" pitchFamily="34" charset="0"/>
              </a:defRPr>
            </a:pPr>
            <a:endParaRPr lang="en-US"/>
          </a:p>
        </c:txPr>
        <c:crossAx val="128897408"/>
        <c:crosses val="autoZero"/>
        <c:auto val="1"/>
        <c:lblAlgn val="ctr"/>
        <c:lblOffset val="100"/>
        <c:noMultiLvlLbl val="0"/>
      </c:catAx>
      <c:valAx>
        <c:axId val="128897408"/>
        <c:scaling>
          <c:orientation val="minMax"/>
        </c:scaling>
        <c:delete val="0"/>
        <c:axPos val="l"/>
        <c:majorGridlines>
          <c:spPr>
            <a:ln>
              <a:solidFill>
                <a:schemeClr val="tx2"/>
              </a:solidFill>
            </a:ln>
          </c:spPr>
        </c:majorGridlines>
        <c:numFmt formatCode="General" sourceLinked="1"/>
        <c:majorTickMark val="out"/>
        <c:minorTickMark val="none"/>
        <c:tickLblPos val="nextTo"/>
        <c:spPr>
          <a:solidFill>
            <a:schemeClr val="bg1"/>
          </a:solidFill>
          <a:ln>
            <a:solidFill>
              <a:schemeClr val="tx2"/>
            </a:solidFill>
          </a:ln>
        </c:spPr>
        <c:txPr>
          <a:bodyPr/>
          <a:lstStyle/>
          <a:p>
            <a:pPr>
              <a:defRPr sz="3000" baseline="0">
                <a:solidFill>
                  <a:schemeClr val="tx2"/>
                </a:solidFill>
                <a:latin typeface="Arial" panose="020B0604020202020204" pitchFamily="34" charset="0"/>
                <a:cs typeface="Arial" panose="020B0604020202020204" pitchFamily="34" charset="0"/>
              </a:defRPr>
            </a:pPr>
            <a:endParaRPr lang="en-US"/>
          </a:p>
        </c:txPr>
        <c:crossAx val="128854656"/>
        <c:crosses val="autoZero"/>
        <c:crossBetween val="between"/>
      </c:valAx>
      <c:spPr>
        <a:noFill/>
        <a:ln w="25400">
          <a:noFill/>
        </a:ln>
        <a:effectLst>
          <a:outerShdw blurRad="50800" dist="50800" dir="5400000" algn="ctr" rotWithShape="0">
            <a:schemeClr val="bg1"/>
          </a:outerShdw>
        </a:effectLst>
      </c:spPr>
    </c:plotArea>
    <c:legend>
      <c:legendPos val="r"/>
      <c:layout>
        <c:manualLayout>
          <c:xMode val="edge"/>
          <c:yMode val="edge"/>
          <c:x val="0.54965485564304462"/>
          <c:y val="0.10449032533723983"/>
          <c:w val="0.40336523319200479"/>
          <c:h val="7.0088811572971976E-2"/>
        </c:manualLayout>
      </c:layout>
      <c:overlay val="1"/>
      <c:spPr>
        <a:solidFill>
          <a:schemeClr val="bg1"/>
        </a:solidFill>
        <a:ln>
          <a:solidFill>
            <a:schemeClr val="accent2"/>
          </a:solidFill>
        </a:ln>
        <a:effectLst>
          <a:outerShdw blurRad="50800" dist="50800" dir="5400000" algn="ctr" rotWithShape="0">
            <a:schemeClr val="bg1"/>
          </a:outerShdw>
        </a:effectLst>
      </c:spPr>
      <c:txPr>
        <a:bodyPr/>
        <a:lstStyle/>
        <a:p>
          <a:pPr>
            <a:defRPr sz="3600" b="0" baseline="0">
              <a:solidFill>
                <a:schemeClr val="tx2"/>
              </a:solidFill>
              <a:effectLst/>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n-U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2.1893608151922185E-2"/>
          <c:y val="5.3854652097059296E-3"/>
          <c:w val="0.86463418635170608"/>
          <c:h val="0.54324959380077487"/>
        </c:manualLayout>
      </c:layout>
      <c:barChart>
        <c:barDir val="col"/>
        <c:grouping val="clustered"/>
        <c:varyColors val="0"/>
        <c:ser>
          <c:idx val="0"/>
          <c:order val="0"/>
          <c:tx>
            <c:strRef>
              <c:f>Sheet1!$B$1</c:f>
              <c:strCache>
                <c:ptCount val="1"/>
                <c:pt idx="0">
                  <c:v>Provider</c:v>
                </c:pt>
              </c:strCache>
            </c:strRef>
          </c:tx>
          <c:spPr>
            <a:solidFill>
              <a:srgbClr val="007936"/>
            </a:solidFill>
          </c:spPr>
          <c:invertIfNegative val="0"/>
          <c:cat>
            <c:strRef>
              <c:f>Sheet1!$A$2:$A$8</c:f>
              <c:strCache>
                <c:ptCount val="7"/>
                <c:pt idx="0">
                  <c:v>Promote and train in self-care practices to prevent and/or reduce edema/lymphoedema</c:v>
                </c:pt>
                <c:pt idx="1">
                  <c:v>Treat acute attacks</c:v>
                </c:pt>
                <c:pt idx="2">
                  <c:v>Provide advanced lymphoedema care</c:v>
                </c:pt>
                <c:pt idx="3">
                  <c:v>Manage urogenital problems</c:v>
                </c:pt>
                <c:pt idx="4">
                  <c:v>Provide protective footwear</c:v>
                </c:pt>
                <c:pt idx="5">
                  <c:v>Provide hydrocele surgery</c:v>
                </c:pt>
                <c:pt idx="6">
                  <c:v>Provide compression garments</c:v>
                </c:pt>
              </c:strCache>
            </c:strRef>
          </c:cat>
          <c:val>
            <c:numRef>
              <c:f>Sheet1!$B$2:$B$8</c:f>
              <c:numCache>
                <c:formatCode>General</c:formatCode>
                <c:ptCount val="7"/>
                <c:pt idx="0">
                  <c:v>5</c:v>
                </c:pt>
                <c:pt idx="1">
                  <c:v>2</c:v>
                </c:pt>
                <c:pt idx="2">
                  <c:v>1</c:v>
                </c:pt>
                <c:pt idx="3">
                  <c:v>0</c:v>
                </c:pt>
                <c:pt idx="4">
                  <c:v>3</c:v>
                </c:pt>
                <c:pt idx="5">
                  <c:v>3</c:v>
                </c:pt>
                <c:pt idx="6">
                  <c:v>1</c:v>
                </c:pt>
              </c:numCache>
            </c:numRef>
          </c:val>
          <c:extLst>
            <c:ext xmlns:c16="http://schemas.microsoft.com/office/drawing/2014/chart" uri="{C3380CC4-5D6E-409C-BE32-E72D297353CC}">
              <c16:uniqueId val="{00000000-AACD-4B45-B3B7-0E1088AC86C1}"/>
            </c:ext>
          </c:extLst>
        </c:ser>
        <c:ser>
          <c:idx val="1"/>
          <c:order val="1"/>
          <c:tx>
            <c:strRef>
              <c:f>Sheet1!$C$1</c:f>
              <c:strCache>
                <c:ptCount val="1"/>
                <c:pt idx="0">
                  <c:v>Facilitate Access</c:v>
                </c:pt>
              </c:strCache>
            </c:strRef>
          </c:tx>
          <c:spPr>
            <a:solidFill>
              <a:srgbClr val="D5D600"/>
            </a:solidFill>
          </c:spPr>
          <c:invertIfNegative val="0"/>
          <c:cat>
            <c:strRef>
              <c:f>Sheet1!$A$2:$A$8</c:f>
              <c:strCache>
                <c:ptCount val="7"/>
                <c:pt idx="0">
                  <c:v>Promote and train in self-care practices to prevent and/or reduce edema/lymphoedema</c:v>
                </c:pt>
                <c:pt idx="1">
                  <c:v>Treat acute attacks</c:v>
                </c:pt>
                <c:pt idx="2">
                  <c:v>Provide advanced lymphoedema care</c:v>
                </c:pt>
                <c:pt idx="3">
                  <c:v>Manage urogenital problems</c:v>
                </c:pt>
                <c:pt idx="4">
                  <c:v>Provide protective footwear</c:v>
                </c:pt>
                <c:pt idx="5">
                  <c:v>Provide hydrocele surgery</c:v>
                </c:pt>
                <c:pt idx="6">
                  <c:v>Provide compression garments</c:v>
                </c:pt>
              </c:strCache>
            </c:strRef>
          </c:cat>
          <c:val>
            <c:numRef>
              <c:f>Sheet1!$C$2:$C$8</c:f>
              <c:numCache>
                <c:formatCode>General</c:formatCode>
                <c:ptCount val="7"/>
                <c:pt idx="0">
                  <c:v>7</c:v>
                </c:pt>
                <c:pt idx="1">
                  <c:v>7</c:v>
                </c:pt>
                <c:pt idx="2">
                  <c:v>6</c:v>
                </c:pt>
                <c:pt idx="3">
                  <c:v>3</c:v>
                </c:pt>
                <c:pt idx="4">
                  <c:v>6</c:v>
                </c:pt>
                <c:pt idx="5">
                  <c:v>5</c:v>
                </c:pt>
                <c:pt idx="6">
                  <c:v>4</c:v>
                </c:pt>
              </c:numCache>
            </c:numRef>
          </c:val>
          <c:extLst>
            <c:ext xmlns:c16="http://schemas.microsoft.com/office/drawing/2014/chart" uri="{C3380CC4-5D6E-409C-BE32-E72D297353CC}">
              <c16:uniqueId val="{00000001-AACD-4B45-B3B7-0E1088AC86C1}"/>
            </c:ext>
          </c:extLst>
        </c:ser>
        <c:ser>
          <c:idx val="2"/>
          <c:order val="2"/>
          <c:tx>
            <c:strRef>
              <c:f>Sheet1!$D$1</c:f>
              <c:strCache>
                <c:ptCount val="1"/>
                <c:pt idx="0">
                  <c:v>Neither</c:v>
                </c:pt>
              </c:strCache>
            </c:strRef>
          </c:tx>
          <c:spPr>
            <a:solidFill>
              <a:srgbClr val="C00000"/>
            </a:solidFill>
          </c:spPr>
          <c:invertIfNegative val="0"/>
          <c:cat>
            <c:strRef>
              <c:f>Sheet1!$A$2:$A$8</c:f>
              <c:strCache>
                <c:ptCount val="7"/>
                <c:pt idx="0">
                  <c:v>Promote and train in self-care practices to prevent and/or reduce edema/lymphoedema</c:v>
                </c:pt>
                <c:pt idx="1">
                  <c:v>Treat acute attacks</c:v>
                </c:pt>
                <c:pt idx="2">
                  <c:v>Provide advanced lymphoedema care</c:v>
                </c:pt>
                <c:pt idx="3">
                  <c:v>Manage urogenital problems</c:v>
                </c:pt>
                <c:pt idx="4">
                  <c:v>Provide protective footwear</c:v>
                </c:pt>
                <c:pt idx="5">
                  <c:v>Provide hydrocele surgery</c:v>
                </c:pt>
                <c:pt idx="6">
                  <c:v>Provide compression garments</c:v>
                </c:pt>
              </c:strCache>
            </c:strRef>
          </c:cat>
          <c:val>
            <c:numRef>
              <c:f>Sheet1!$D$2:$D$8</c:f>
              <c:numCache>
                <c:formatCode>General</c:formatCode>
                <c:ptCount val="7"/>
                <c:pt idx="0">
                  <c:v>5</c:v>
                </c:pt>
                <c:pt idx="1">
                  <c:v>6</c:v>
                </c:pt>
                <c:pt idx="2">
                  <c:v>7</c:v>
                </c:pt>
                <c:pt idx="3">
                  <c:v>11</c:v>
                </c:pt>
                <c:pt idx="4">
                  <c:v>7</c:v>
                </c:pt>
                <c:pt idx="5">
                  <c:v>7</c:v>
                </c:pt>
                <c:pt idx="6">
                  <c:v>9</c:v>
                </c:pt>
              </c:numCache>
            </c:numRef>
          </c:val>
          <c:extLst>
            <c:ext xmlns:c16="http://schemas.microsoft.com/office/drawing/2014/chart" uri="{C3380CC4-5D6E-409C-BE32-E72D297353CC}">
              <c16:uniqueId val="{00000002-AACD-4B45-B3B7-0E1088AC86C1}"/>
            </c:ext>
          </c:extLst>
        </c:ser>
        <c:dLbls>
          <c:showLegendKey val="0"/>
          <c:showVal val="0"/>
          <c:showCatName val="0"/>
          <c:showSerName val="0"/>
          <c:showPercent val="0"/>
          <c:showBubbleSize val="0"/>
        </c:dLbls>
        <c:gapWidth val="150"/>
        <c:axId val="118908032"/>
        <c:axId val="118909568"/>
      </c:barChart>
      <c:catAx>
        <c:axId val="118908032"/>
        <c:scaling>
          <c:orientation val="minMax"/>
        </c:scaling>
        <c:delete val="0"/>
        <c:axPos val="b"/>
        <c:numFmt formatCode="General" sourceLinked="0"/>
        <c:majorTickMark val="out"/>
        <c:minorTickMark val="none"/>
        <c:tickLblPos val="nextTo"/>
        <c:txPr>
          <a:bodyPr/>
          <a:lstStyle/>
          <a:p>
            <a:pPr>
              <a:defRPr sz="2000" baseline="0">
                <a:solidFill>
                  <a:schemeClr val="tx2"/>
                </a:solidFill>
                <a:latin typeface="Arial" panose="020B0604020202020204" pitchFamily="34" charset="0"/>
                <a:cs typeface="Arial" panose="020B0604020202020204" pitchFamily="34" charset="0"/>
              </a:defRPr>
            </a:pPr>
            <a:endParaRPr lang="en-US"/>
          </a:p>
        </c:txPr>
        <c:crossAx val="118909568"/>
        <c:crosses val="autoZero"/>
        <c:auto val="1"/>
        <c:lblAlgn val="ctr"/>
        <c:lblOffset val="100"/>
        <c:noMultiLvlLbl val="0"/>
      </c:catAx>
      <c:valAx>
        <c:axId val="118909568"/>
        <c:scaling>
          <c:orientation val="minMax"/>
        </c:scaling>
        <c:delete val="0"/>
        <c:axPos val="l"/>
        <c:majorGridlines>
          <c:spPr>
            <a:ln>
              <a:solidFill>
                <a:schemeClr val="tx2"/>
              </a:solidFill>
            </a:ln>
          </c:spPr>
        </c:majorGridlines>
        <c:numFmt formatCode="General" sourceLinked="1"/>
        <c:majorTickMark val="out"/>
        <c:minorTickMark val="none"/>
        <c:tickLblPos val="nextTo"/>
        <c:txPr>
          <a:bodyPr/>
          <a:lstStyle/>
          <a:p>
            <a:pPr>
              <a:defRPr sz="3000" baseline="0">
                <a:solidFill>
                  <a:schemeClr val="tx2"/>
                </a:solidFill>
                <a:latin typeface="Arial" panose="020B0604020202020204" pitchFamily="34" charset="0"/>
                <a:cs typeface="Arial" panose="020B0604020202020204" pitchFamily="34" charset="0"/>
              </a:defRPr>
            </a:pPr>
            <a:endParaRPr lang="en-US"/>
          </a:p>
        </c:txPr>
        <c:crossAx val="118908032"/>
        <c:crosses val="autoZero"/>
        <c:crossBetween val="between"/>
      </c:valAx>
      <c:spPr>
        <a:ln>
          <a:solidFill>
            <a:srgbClr val="002060"/>
          </a:solidFill>
        </a:ln>
      </c:spPr>
    </c:plotArea>
    <c:legend>
      <c:legendPos val="r"/>
      <c:layout>
        <c:manualLayout>
          <c:xMode val="edge"/>
          <c:yMode val="edge"/>
          <c:x val="4.2502848216834054E-2"/>
          <c:y val="3.2393857298533731E-2"/>
          <c:w val="0.17516518494977251"/>
          <c:h val="8.3509646409426055E-2"/>
        </c:manualLayout>
      </c:layout>
      <c:overlay val="0"/>
      <c:spPr>
        <a:solidFill>
          <a:schemeClr val="bg1"/>
        </a:solidFill>
      </c:spPr>
      <c:txPr>
        <a:bodyPr/>
        <a:lstStyle/>
        <a:p>
          <a:pPr>
            <a:defRPr sz="3000" baseline="0">
              <a:solidFill>
                <a:schemeClr val="tx2"/>
              </a:solidFill>
              <a:latin typeface="Arial" panose="020B0604020202020204" pitchFamily="34" charset="0"/>
              <a:cs typeface="Arial" panose="020B0604020202020204" pitchFamily="34" charset="0"/>
            </a:defRPr>
          </a:pPr>
          <a:endParaRPr lang="en-US"/>
        </a:p>
      </c:txPr>
    </c:legend>
    <c:plotVisOnly val="1"/>
    <c:dispBlanksAs val="gap"/>
    <c:showDLblsOverMax val="0"/>
  </c:chart>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7.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B1FFA80B-6ED6-4C52-B740-469F5A33C528}"/>
              </a:ext>
            </a:extLst>
          </p:cNvPr>
          <p:cNvSpPr>
            <a:spLocks noGrp="1"/>
          </p:cNvSpPr>
          <p:nvPr>
            <p:ph type="hdr" sz="quarter"/>
          </p:nvPr>
        </p:nvSpPr>
        <p:spPr>
          <a:xfrm>
            <a:off x="0" y="0"/>
            <a:ext cx="2889938" cy="498135"/>
          </a:xfrm>
          <a:prstGeom prst="rect">
            <a:avLst/>
          </a:prstGeom>
        </p:spPr>
        <p:txBody>
          <a:bodyPr vert="horz" lIns="91440" tIns="45720" rIns="91440" bIns="45720" rtlCol="0"/>
          <a:lstStyle>
            <a:lvl1pPr algn="l">
              <a:defRPr sz="1200"/>
            </a:lvl1pPr>
          </a:lstStyle>
          <a:p>
            <a:endParaRPr lang="en-GB"/>
          </a:p>
        </p:txBody>
      </p:sp>
      <p:sp>
        <p:nvSpPr>
          <p:cNvPr id="3" name="Date Placeholder 2">
            <a:extLst>
              <a:ext uri="{FF2B5EF4-FFF2-40B4-BE49-F238E27FC236}">
                <a16:creationId xmlns:a16="http://schemas.microsoft.com/office/drawing/2014/main" id="{46179DD2-9263-40B0-ACC4-E2E591FF25BD}"/>
              </a:ext>
            </a:extLst>
          </p:cNvPr>
          <p:cNvSpPr>
            <a:spLocks noGrp="1"/>
          </p:cNvSpPr>
          <p:nvPr>
            <p:ph type="dt" sz="quarter" idx="1"/>
          </p:nvPr>
        </p:nvSpPr>
        <p:spPr>
          <a:xfrm>
            <a:off x="3777607" y="0"/>
            <a:ext cx="2889938" cy="498135"/>
          </a:xfrm>
          <a:prstGeom prst="rect">
            <a:avLst/>
          </a:prstGeom>
        </p:spPr>
        <p:txBody>
          <a:bodyPr vert="horz" lIns="91440" tIns="45720" rIns="91440" bIns="45720" rtlCol="0"/>
          <a:lstStyle>
            <a:lvl1pPr algn="r">
              <a:defRPr sz="1200"/>
            </a:lvl1pPr>
          </a:lstStyle>
          <a:p>
            <a:fld id="{3E2A26CA-5B60-41ED-BD56-3C12D1A73786}" type="datetimeFigureOut">
              <a:rPr lang="en-GB" smtClean="0"/>
              <a:t>26/09/2018</a:t>
            </a:fld>
            <a:endParaRPr lang="en-GB"/>
          </a:p>
        </p:txBody>
      </p:sp>
      <p:sp>
        <p:nvSpPr>
          <p:cNvPr id="4" name="Footer Placeholder 3">
            <a:extLst>
              <a:ext uri="{FF2B5EF4-FFF2-40B4-BE49-F238E27FC236}">
                <a16:creationId xmlns:a16="http://schemas.microsoft.com/office/drawing/2014/main" id="{BD0F04BF-93E2-4866-B69E-74AE4D8CD314}"/>
              </a:ext>
            </a:extLst>
          </p:cNvPr>
          <p:cNvSpPr>
            <a:spLocks noGrp="1"/>
          </p:cNvSpPr>
          <p:nvPr>
            <p:ph type="ftr" sz="quarter" idx="2"/>
          </p:nvPr>
        </p:nvSpPr>
        <p:spPr>
          <a:xfrm>
            <a:off x="0" y="9430091"/>
            <a:ext cx="2889938" cy="498134"/>
          </a:xfrm>
          <a:prstGeom prst="rect">
            <a:avLst/>
          </a:prstGeom>
        </p:spPr>
        <p:txBody>
          <a:bodyPr vert="horz" lIns="91440" tIns="45720" rIns="91440" bIns="45720" rtlCol="0" anchor="b"/>
          <a:lstStyle>
            <a:lvl1pPr algn="l">
              <a:defRPr sz="1200"/>
            </a:lvl1pPr>
          </a:lstStyle>
          <a:p>
            <a:endParaRPr lang="en-GB"/>
          </a:p>
        </p:txBody>
      </p:sp>
      <p:sp>
        <p:nvSpPr>
          <p:cNvPr id="5" name="Slide Number Placeholder 4">
            <a:extLst>
              <a:ext uri="{FF2B5EF4-FFF2-40B4-BE49-F238E27FC236}">
                <a16:creationId xmlns:a16="http://schemas.microsoft.com/office/drawing/2014/main" id="{182C06A5-F0BD-4948-B6BE-17B2A931D13A}"/>
              </a:ext>
            </a:extLst>
          </p:cNvPr>
          <p:cNvSpPr>
            <a:spLocks noGrp="1"/>
          </p:cNvSpPr>
          <p:nvPr>
            <p:ph type="sldNum" sz="quarter" idx="3"/>
          </p:nvPr>
        </p:nvSpPr>
        <p:spPr>
          <a:xfrm>
            <a:off x="3777607" y="9430091"/>
            <a:ext cx="2889938" cy="498134"/>
          </a:xfrm>
          <a:prstGeom prst="rect">
            <a:avLst/>
          </a:prstGeom>
        </p:spPr>
        <p:txBody>
          <a:bodyPr vert="horz" lIns="91440" tIns="45720" rIns="91440" bIns="45720" rtlCol="0" anchor="b"/>
          <a:lstStyle>
            <a:lvl1pPr algn="r">
              <a:defRPr sz="1200"/>
            </a:lvl1pPr>
          </a:lstStyle>
          <a:p>
            <a:fld id="{01AD5AA1-93C4-4E76-9032-A1F044AA4160}" type="slidenum">
              <a:rPr lang="en-GB" smtClean="0"/>
              <a:t>‹#›</a:t>
            </a:fld>
            <a:endParaRPr lang="en-GB"/>
          </a:p>
        </p:txBody>
      </p:sp>
    </p:spTree>
    <p:extLst>
      <p:ext uri="{BB962C8B-B14F-4D97-AF65-F5344CB8AC3E}">
        <p14:creationId xmlns:p14="http://schemas.microsoft.com/office/powerpoint/2010/main" val="4030178140"/>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6.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889250" cy="498475"/>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778250" y="0"/>
            <a:ext cx="2889250" cy="498475"/>
          </a:xfrm>
          <a:prstGeom prst="rect">
            <a:avLst/>
          </a:prstGeom>
        </p:spPr>
        <p:txBody>
          <a:bodyPr vert="horz" lIns="91440" tIns="45720" rIns="91440" bIns="45720" rtlCol="0"/>
          <a:lstStyle>
            <a:lvl1pPr algn="r">
              <a:defRPr sz="1200"/>
            </a:lvl1pPr>
          </a:lstStyle>
          <a:p>
            <a:fld id="{B9859998-12E0-0944-B919-E2FA71574679}" type="datetimeFigureOut">
              <a:rPr lang="en-US" smtClean="0"/>
              <a:t>9/26/18</a:t>
            </a:fld>
            <a:endParaRPr lang="en-US"/>
          </a:p>
        </p:txBody>
      </p:sp>
      <p:sp>
        <p:nvSpPr>
          <p:cNvPr id="4" name="Slide Image Placeholder 3"/>
          <p:cNvSpPr>
            <a:spLocks noGrp="1" noRot="1" noChangeAspect="1"/>
          </p:cNvSpPr>
          <p:nvPr>
            <p:ph type="sldImg" idx="2"/>
          </p:nvPr>
        </p:nvSpPr>
        <p:spPr>
          <a:xfrm>
            <a:off x="1101725" y="1241425"/>
            <a:ext cx="4465638" cy="3349625"/>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66750" y="4778375"/>
            <a:ext cx="5335588" cy="3908425"/>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9429750"/>
            <a:ext cx="2889250" cy="498475"/>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778250" y="9429750"/>
            <a:ext cx="2889250" cy="498475"/>
          </a:xfrm>
          <a:prstGeom prst="rect">
            <a:avLst/>
          </a:prstGeom>
        </p:spPr>
        <p:txBody>
          <a:bodyPr vert="horz" lIns="91440" tIns="45720" rIns="91440" bIns="45720" rtlCol="0" anchor="b"/>
          <a:lstStyle>
            <a:lvl1pPr algn="r">
              <a:defRPr sz="1200"/>
            </a:lvl1pPr>
          </a:lstStyle>
          <a:p>
            <a:fld id="{F004B265-2167-A947-9972-D65BE829CEA1}" type="slidenum">
              <a:rPr lang="en-US" smtClean="0"/>
              <a:t>‹#›</a:t>
            </a:fld>
            <a:endParaRPr lang="en-US"/>
          </a:p>
        </p:txBody>
      </p:sp>
    </p:spTree>
    <p:extLst>
      <p:ext uri="{BB962C8B-B14F-4D97-AF65-F5344CB8AC3E}">
        <p14:creationId xmlns:p14="http://schemas.microsoft.com/office/powerpoint/2010/main" val="373643499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a:t>Increase and improve DMDI interventions within LF and across NTDs and other health conditions.  Brief overview of 1) NNN DMDI Working Group 2) NNN DMDI Survey results 3) Stand care and </a:t>
            </a:r>
            <a:r>
              <a:rPr lang="en-US" dirty="0" err="1"/>
              <a:t>beyon</a:t>
            </a:r>
            <a:endParaRPr lang="en-US" dirty="0"/>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1</a:t>
            </a:fld>
            <a:endParaRPr lang="en-US"/>
          </a:p>
        </p:txBody>
      </p:sp>
    </p:spTree>
    <p:extLst>
      <p:ext uri="{BB962C8B-B14F-4D97-AF65-F5344CB8AC3E}">
        <p14:creationId xmlns:p14="http://schemas.microsoft.com/office/powerpoint/2010/main" val="29799217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Promote LF to become involved with DMDI and promote inclusion and participation of persons with LF/</a:t>
            </a:r>
            <a:r>
              <a:rPr lang="en-US" dirty="0" err="1"/>
              <a:t>Podoconiosis</a:t>
            </a:r>
            <a:r>
              <a:rPr lang="en-US" dirty="0"/>
              <a:t> within NNN meetings</a:t>
            </a:r>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3</a:t>
            </a:fld>
            <a:endParaRPr lang="en-US"/>
          </a:p>
        </p:txBody>
      </p:sp>
    </p:spTree>
    <p:extLst>
      <p:ext uri="{BB962C8B-B14F-4D97-AF65-F5344CB8AC3E}">
        <p14:creationId xmlns:p14="http://schemas.microsoft.com/office/powerpoint/2010/main" val="270159394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More than half or the 14 organizations work with lymphatic filariasis (11) and trachoma (10), followed by leprosy or Hansen’s disease (8), Soil-Transmitted Helminthiasis (STH) (7), Onchocerciasis (6) and Schistosomiasis (6). Fewer organizations responding to the survey worked with Yaws, </a:t>
            </a:r>
            <a:r>
              <a:rPr lang="en-US" sz="1200" kern="1200" dirty="0" err="1">
                <a:solidFill>
                  <a:schemeClr val="tx1"/>
                </a:solidFill>
                <a:effectLst/>
                <a:latin typeface="+mn-lt"/>
                <a:ea typeface="+mn-ea"/>
                <a:cs typeface="+mn-cs"/>
              </a:rPr>
              <a:t>Buruli</a:t>
            </a:r>
            <a:r>
              <a:rPr lang="en-US" sz="1200" kern="1200" dirty="0">
                <a:solidFill>
                  <a:schemeClr val="tx1"/>
                </a:solidFill>
                <a:effectLst/>
                <a:latin typeface="+mn-lt"/>
                <a:ea typeface="+mn-ea"/>
                <a:cs typeface="+mn-cs"/>
              </a:rPr>
              <a:t> Ulcer, Rabies and Guinea-worm disease, </a:t>
            </a:r>
            <a:r>
              <a:rPr lang="en-US" sz="1200" kern="1200" dirty="0" err="1">
                <a:solidFill>
                  <a:schemeClr val="tx1"/>
                </a:solidFill>
                <a:effectLst/>
                <a:latin typeface="+mn-lt"/>
                <a:ea typeface="+mn-ea"/>
                <a:cs typeface="+mn-cs"/>
              </a:rPr>
              <a:t>Podoconiosis</a:t>
            </a:r>
            <a:r>
              <a:rPr lang="en-US" sz="1200" kern="1200" dirty="0">
                <a:solidFill>
                  <a:schemeClr val="tx1"/>
                </a:solidFill>
                <a:effectLst/>
                <a:latin typeface="+mn-lt"/>
                <a:ea typeface="+mn-ea"/>
                <a:cs typeface="+mn-cs"/>
              </a:rPr>
              <a:t> and Leishmaniasis (see Figure 2).</a:t>
            </a:r>
          </a:p>
          <a:p>
            <a:pPr marL="0" marR="0" indent="0" algn="l" defTabSz="914400" rtl="0" eaLnBrk="1" fontAlgn="auto" latinLnBrk="0" hangingPunct="1">
              <a:lnSpc>
                <a:spcPct val="100000"/>
              </a:lnSpc>
              <a:spcBef>
                <a:spcPts val="0"/>
              </a:spcBef>
              <a:spcAft>
                <a:spcPts val="0"/>
              </a:spcAft>
              <a:buClrTx/>
              <a:buSzTx/>
              <a:buFontTx/>
              <a:buNone/>
              <a:tabLst/>
              <a:defRPr/>
            </a:pP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More than 80% of the responses reported combining different NTDs or NTDs with other diseases and health conditions. Combinations varied greatly. The most frequent was preventive chemotherapy (PC) NTDs (lymphatic filariasis, onchocerciasis, STH, schistosomiasis, trachoma and yaws). Intensive disease management (IDM) NTDs were also combined as seen with leprosy, tuberculosis, </a:t>
            </a:r>
            <a:r>
              <a:rPr lang="en-US" sz="1200" kern="1200" dirty="0" err="1">
                <a:solidFill>
                  <a:schemeClr val="tx1"/>
                </a:solidFill>
                <a:effectLst/>
                <a:latin typeface="+mn-lt"/>
                <a:ea typeface="+mn-ea"/>
                <a:cs typeface="+mn-cs"/>
              </a:rPr>
              <a:t>Buruli</a:t>
            </a:r>
            <a:r>
              <a:rPr lang="en-US" sz="1200" kern="1200" dirty="0">
                <a:solidFill>
                  <a:schemeClr val="tx1"/>
                </a:solidFill>
                <a:effectLst/>
                <a:latin typeface="+mn-lt"/>
                <a:ea typeface="+mn-ea"/>
                <a:cs typeface="+mn-cs"/>
              </a:rPr>
              <a:t> ulcer and LF.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Some related integrating NTDs into general primary care and combining with non-infectious diseases such as diabetes and combining with inclusive eye health, mental health within general community based rehabilitation (CBR) and community based inclusive development (CBID) initiatives. </a:t>
            </a: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6</a:t>
            </a:fld>
            <a:endParaRPr lang="en-US"/>
          </a:p>
        </p:txBody>
      </p:sp>
    </p:spTree>
    <p:extLst>
      <p:ext uri="{BB962C8B-B14F-4D97-AF65-F5344CB8AC3E}">
        <p14:creationId xmlns:p14="http://schemas.microsoft.com/office/powerpoint/2010/main" val="4090901092"/>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organizations responding to the NNN DMDI survey are supporting and implementing NTD projects and </a:t>
            </a:r>
            <a:r>
              <a:rPr lang="en-US" sz="1200" kern="1200" dirty="0" err="1">
                <a:solidFill>
                  <a:schemeClr val="tx1"/>
                </a:solidFill>
                <a:effectLst/>
                <a:latin typeface="+mn-lt"/>
                <a:ea typeface="+mn-ea"/>
                <a:cs typeface="+mn-cs"/>
              </a:rPr>
              <a:t>programmes</a:t>
            </a:r>
            <a:r>
              <a:rPr lang="en-US" sz="1200" kern="1200" dirty="0">
                <a:solidFill>
                  <a:schemeClr val="tx1"/>
                </a:solidFill>
                <a:effectLst/>
                <a:latin typeface="+mn-lt"/>
                <a:ea typeface="+mn-ea"/>
                <a:cs typeface="+mn-cs"/>
              </a:rPr>
              <a:t> in 60 countries (table 2 and figure 1). The location of their work was predominately in Africa and Asia. The African countries that had four or more organizations were Ethiopia (6), Nigeria (6), Democratic Republic of the Congo (5), Cameroon (4), and Tanzania (4). In Asia, India (5) and Myanmar (4) were represented by four or more organizations. </a:t>
            </a: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7</a:t>
            </a:fld>
            <a:endParaRPr lang="en-US"/>
          </a:p>
        </p:txBody>
      </p:sp>
    </p:spTree>
    <p:extLst>
      <p:ext uri="{BB962C8B-B14F-4D97-AF65-F5344CB8AC3E}">
        <p14:creationId xmlns:p14="http://schemas.microsoft.com/office/powerpoint/2010/main" val="9670419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sz="1200" kern="1200" dirty="0">
                <a:solidFill>
                  <a:schemeClr val="tx1"/>
                </a:solidFill>
                <a:effectLst/>
                <a:latin typeface="+mn-lt"/>
                <a:ea typeface="+mn-ea"/>
                <a:cs typeface="+mn-cs"/>
              </a:rPr>
              <a:t>The most frequent interventions organizations use to manage </a:t>
            </a:r>
            <a:r>
              <a:rPr lang="en-US" sz="1200" kern="1200" dirty="0" err="1">
                <a:solidFill>
                  <a:schemeClr val="tx1"/>
                </a:solidFill>
                <a:effectLst/>
                <a:latin typeface="+mn-lt"/>
                <a:ea typeface="+mn-ea"/>
                <a:cs typeface="+mn-cs"/>
              </a:rPr>
              <a:t>oedema</a:t>
            </a:r>
            <a:r>
              <a:rPr lang="en-US" sz="1200" kern="1200" dirty="0">
                <a:solidFill>
                  <a:schemeClr val="tx1"/>
                </a:solidFill>
                <a:effectLst/>
                <a:latin typeface="+mn-lt"/>
                <a:ea typeface="+mn-ea"/>
                <a:cs typeface="+mn-cs"/>
              </a:rPr>
              <a:t>/lymphoedema are self-care, treatment of acute attacks, provision of protective footwear and hydrocele surgery. Few organizations manage urogenital problems or provide compression garments. Fifty percent provided or facilitated access to hydrocele care (see Figure 6).</a:t>
            </a:r>
            <a:endParaRPr lang="en-GB" sz="1200" kern="1200" dirty="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8</a:t>
            </a:fld>
            <a:endParaRPr lang="en-US"/>
          </a:p>
        </p:txBody>
      </p:sp>
    </p:spTree>
    <p:extLst>
      <p:ext uri="{BB962C8B-B14F-4D97-AF65-F5344CB8AC3E}">
        <p14:creationId xmlns:p14="http://schemas.microsoft.com/office/powerpoint/2010/main" val="2249672851"/>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5"/>
          </p:nvPr>
        </p:nvSpPr>
        <p:spPr/>
        <p:txBody>
          <a:bodyPr/>
          <a:lstStyle/>
          <a:p>
            <a:fld id="{F004B265-2167-A947-9972-D65BE829CEA1}" type="slidenum">
              <a:rPr lang="en-US" smtClean="0"/>
              <a:t>9</a:t>
            </a:fld>
            <a:endParaRPr lang="en-US"/>
          </a:p>
        </p:txBody>
      </p:sp>
    </p:spTree>
    <p:extLst>
      <p:ext uri="{BB962C8B-B14F-4D97-AF65-F5344CB8AC3E}">
        <p14:creationId xmlns:p14="http://schemas.microsoft.com/office/powerpoint/2010/main" val="3633112752"/>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lvl="0"/>
            <a:r>
              <a:rPr lang="en-US" sz="1200" kern="1200" dirty="0">
                <a:solidFill>
                  <a:schemeClr val="tx1"/>
                </a:solidFill>
                <a:effectLst/>
                <a:latin typeface="+mn-lt"/>
                <a:ea typeface="+mn-ea"/>
                <a:cs typeface="+mn-cs"/>
              </a:rPr>
              <a:t>Economical barriers</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Poor resources and lack of funding for DMDI activities (3)</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Poverty (2)</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Cost of access</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Chronicity of conditions </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Attitudes, Knowledge and Awareness about DMDI</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Lack of knowledge and awareness about DMDI options for care (4)</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Stigmatizing attitudes from within health systems (2)</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Low literacy</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Accept work in conjunction with people of different diagnosis</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Limited accessibility and availability to DMDI</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Limited services (3)</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When services exist, they are far, distance (2)</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Targeting marginalized and hard-to-reach communities (2)</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Care packages not close enough to affected communities and people with disabilities (DMDI working group to assist in developing these with national programs</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Time</a:t>
            </a:r>
            <a:endParaRPr lang="en-GB" sz="1200" kern="1200" dirty="0">
              <a:solidFill>
                <a:schemeClr val="tx1"/>
              </a:solidFill>
              <a:effectLst/>
              <a:latin typeface="+mn-lt"/>
              <a:ea typeface="+mn-ea"/>
              <a:cs typeface="+mn-cs"/>
            </a:endParaRPr>
          </a:p>
          <a:p>
            <a:r>
              <a:rPr lang="en-US" sz="1200" kern="1200" dirty="0">
                <a:solidFill>
                  <a:schemeClr val="tx1"/>
                </a:solidFill>
                <a:effectLst/>
                <a:latin typeface="+mn-lt"/>
                <a:ea typeface="+mn-ea"/>
                <a:cs typeface="+mn-cs"/>
              </a:rPr>
              <a:t>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Weak peripheral health system, limited support and commitment</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Weak peripheral systems, policies may exist centrally but are not functioning at district level (4)</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The NTD community is not (yet) making all services fully accessible (comprehensive and inclusive)</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Competing commitments </a:t>
            </a:r>
            <a:endParaRPr lang="en-GB" sz="1200" kern="1200" dirty="0">
              <a:solidFill>
                <a:schemeClr val="tx1"/>
              </a:solidFill>
              <a:effectLst/>
              <a:latin typeface="+mn-lt"/>
              <a:ea typeface="+mn-ea"/>
              <a:cs typeface="+mn-cs"/>
            </a:endParaRPr>
          </a:p>
          <a:p>
            <a:pPr lvl="0"/>
            <a:r>
              <a:rPr lang="en-US" sz="1200" kern="1200" dirty="0">
                <a:solidFill>
                  <a:schemeClr val="tx1"/>
                </a:solidFill>
                <a:effectLst/>
                <a:latin typeface="+mn-lt"/>
                <a:ea typeface="+mn-ea"/>
                <a:cs typeface="+mn-cs"/>
              </a:rPr>
              <a:t>Lack of support from Disabled Persons Organization (DPO) </a:t>
            </a:r>
            <a:endParaRPr lang="en-GB" sz="1200" kern="1200" dirty="0">
              <a:solidFill>
                <a:schemeClr val="tx1"/>
              </a:solidFill>
              <a:effectLst/>
              <a:latin typeface="+mn-lt"/>
              <a:ea typeface="+mn-ea"/>
              <a:cs typeface="+mn-cs"/>
            </a:endParaRPr>
          </a:p>
          <a:p>
            <a:pPr marL="171450" lvl="0" indent="-171450">
              <a:buFont typeface="Arial" panose="020B0604020202020204" pitchFamily="34" charset="0"/>
              <a:buChar char="•"/>
            </a:pPr>
            <a:endParaRPr lang="en-GB" dirty="0"/>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10</a:t>
            </a:fld>
            <a:endParaRPr lang="en-US"/>
          </a:p>
        </p:txBody>
      </p:sp>
    </p:spTree>
    <p:extLst>
      <p:ext uri="{BB962C8B-B14F-4D97-AF65-F5344CB8AC3E}">
        <p14:creationId xmlns:p14="http://schemas.microsoft.com/office/powerpoint/2010/main" val="706219037"/>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lvl="0" indent="0">
              <a:buFont typeface="Arial" panose="020B0604020202020204" pitchFamily="34" charset="0"/>
              <a:buNone/>
            </a:pPr>
            <a:r>
              <a:rPr lang="en-GB" sz="1200" kern="1200" dirty="0">
                <a:solidFill>
                  <a:schemeClr val="tx1"/>
                </a:solidFill>
                <a:effectLst/>
                <a:latin typeface="+mn-lt"/>
                <a:ea typeface="+mn-ea"/>
                <a:cs typeface="+mn-cs"/>
              </a:rPr>
              <a:t>Funding was mentioned by 13 respondents as an essential requirement to implement DMDI activities</a:t>
            </a:r>
          </a:p>
          <a:p>
            <a:pPr marL="0" lvl="0" indent="0">
              <a:buFont typeface="Arial" panose="020B0604020202020204" pitchFamily="34" charset="0"/>
              <a:buNone/>
            </a:pPr>
            <a:r>
              <a:rPr lang="en-GB" sz="1200" kern="1200" dirty="0">
                <a:solidFill>
                  <a:schemeClr val="tx1"/>
                </a:solidFill>
                <a:effectLst/>
                <a:latin typeface="+mn-lt"/>
                <a:ea typeface="+mn-ea"/>
                <a:cs typeface="+mn-cs"/>
              </a:rPr>
              <a:t>WHO and Government to commit to DMDI and community to take ownership and ask for DMDI interventions (8)</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Participation of affected communities and individuals through the programs at all levels (HR based approaches)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Political commitment from MOH for DMDI</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WHO engagement with DMDI and overcoming the PCT DMDI LEP divisions (out of the silos work),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Disease specific groups to include DMDI into their plans of action (and where possible into their elimination criteria, see TRA and LF)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Strong connections and reporting between MOH and private care facilities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Evidence that DMDI works and that it can have positive measurable impact on elimination goals and indeed is essential towards the endgame characterised by mainstreaming and institutionalisation of NTD services into the general health system for sustained success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Health education for people to understand the benefits of the services provided</a:t>
            </a:r>
          </a:p>
          <a:p>
            <a:pPr marL="0" lvl="0" indent="0">
              <a:buFont typeface="Arial" panose="020B0604020202020204" pitchFamily="34" charset="0"/>
              <a:buNone/>
            </a:pPr>
            <a:r>
              <a:rPr lang="en-GB" sz="1200" kern="1200" dirty="0">
                <a:solidFill>
                  <a:schemeClr val="tx1"/>
                </a:solidFill>
                <a:effectLst/>
                <a:latin typeface="+mn-lt"/>
                <a:ea typeface="+mn-ea"/>
                <a:cs typeface="+mn-cs"/>
              </a:rPr>
              <a:t>Clear guidelines and inclusion of DMDI indicators (3)</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Develop guidelines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Include DMDI indicators into the UTC score card as well as the SDGs NTD indicator </a:t>
            </a:r>
          </a:p>
          <a:p>
            <a:pPr marL="0" lvl="0" indent="0">
              <a:buFont typeface="Arial" panose="020B0604020202020204" pitchFamily="34" charset="0"/>
              <a:buNone/>
            </a:pPr>
            <a:r>
              <a:rPr lang="en-GB" sz="1200" kern="1200" dirty="0">
                <a:solidFill>
                  <a:schemeClr val="tx1"/>
                </a:solidFill>
                <a:effectLst/>
                <a:latin typeface="+mn-lt"/>
                <a:ea typeface="+mn-ea"/>
                <a:cs typeface="+mn-cs"/>
              </a:rPr>
              <a:t>Build the capacity of implementers</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Expert advice to local programmes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Increase number of professionals trained to develop DMDI work</a:t>
            </a:r>
          </a:p>
          <a:p>
            <a:pPr marL="0" lvl="0" indent="0">
              <a:buFont typeface="Arial" panose="020B0604020202020204" pitchFamily="34" charset="0"/>
              <a:buNone/>
            </a:pPr>
            <a:r>
              <a:rPr lang="en-GB" sz="1200" kern="1200" dirty="0">
                <a:solidFill>
                  <a:schemeClr val="tx1"/>
                </a:solidFill>
                <a:effectLst/>
                <a:latin typeface="+mn-lt"/>
                <a:ea typeface="+mn-ea"/>
                <a:cs typeface="+mn-cs"/>
              </a:rPr>
              <a:t> </a:t>
            </a:r>
          </a:p>
          <a:p>
            <a:pPr marL="0" lvl="0" indent="0">
              <a:buFont typeface="Arial" panose="020B0604020202020204" pitchFamily="34" charset="0"/>
              <a:buNone/>
            </a:pPr>
            <a:r>
              <a:rPr lang="en-GB" sz="1200" kern="1200" dirty="0">
                <a:solidFill>
                  <a:schemeClr val="tx1"/>
                </a:solidFill>
                <a:effectLst/>
                <a:latin typeface="+mn-lt"/>
                <a:ea typeface="+mn-ea"/>
                <a:cs typeface="+mn-cs"/>
              </a:rPr>
              <a:t>Other</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Change of mind-set (16) </a:t>
            </a:r>
          </a:p>
          <a:p>
            <a:pPr marL="171450" lvl="0" indent="-171450">
              <a:buFont typeface="Arial" panose="020B0604020202020204" pitchFamily="34" charset="0"/>
              <a:buChar char="•"/>
            </a:pPr>
            <a:r>
              <a:rPr lang="en-GB" sz="1200" kern="1200" dirty="0">
                <a:solidFill>
                  <a:schemeClr val="tx1"/>
                </a:solidFill>
                <a:effectLst/>
                <a:latin typeface="+mn-lt"/>
                <a:ea typeface="+mn-ea"/>
                <a:cs typeface="+mn-cs"/>
              </a:rPr>
              <a:t>Improved access to patients in remote areas</a:t>
            </a:r>
          </a:p>
          <a:p>
            <a:pPr marL="171450" lvl="0" indent="-171450">
              <a:buFont typeface="Arial" panose="020B0604020202020204" pitchFamily="34" charset="0"/>
              <a:buChar char="•"/>
            </a:pPr>
            <a:endParaRPr lang="en-GB" dirty="0"/>
          </a:p>
          <a:p>
            <a:endParaRPr lang="en-US" dirty="0"/>
          </a:p>
        </p:txBody>
      </p:sp>
      <p:sp>
        <p:nvSpPr>
          <p:cNvPr id="4" name="Slide Number Placeholder 3"/>
          <p:cNvSpPr>
            <a:spLocks noGrp="1"/>
          </p:cNvSpPr>
          <p:nvPr>
            <p:ph type="sldNum" sz="quarter" idx="5"/>
          </p:nvPr>
        </p:nvSpPr>
        <p:spPr/>
        <p:txBody>
          <a:bodyPr/>
          <a:lstStyle/>
          <a:p>
            <a:fld id="{F004B265-2167-A947-9972-D65BE829CEA1}" type="slidenum">
              <a:rPr lang="en-US" smtClean="0"/>
              <a:t>11</a:t>
            </a:fld>
            <a:endParaRPr lang="en-US"/>
          </a:p>
        </p:txBody>
      </p:sp>
    </p:spTree>
    <p:extLst>
      <p:ext uri="{BB962C8B-B14F-4D97-AF65-F5344CB8AC3E}">
        <p14:creationId xmlns:p14="http://schemas.microsoft.com/office/powerpoint/2010/main" val="3926565868"/>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Adding to standard care (hygiene, elevation, acute attacks, footwear) as it is not as effective in advance stages of Lymphoedema.  Adding daily massage, breathing exercise, additional exercises, diet (fresh fruit and vegetables) and fresh water intake).  Compression?</a:t>
            </a:r>
          </a:p>
        </p:txBody>
      </p:sp>
      <p:sp>
        <p:nvSpPr>
          <p:cNvPr id="4" name="Slide Number Placeholder 3"/>
          <p:cNvSpPr>
            <a:spLocks noGrp="1"/>
          </p:cNvSpPr>
          <p:nvPr>
            <p:ph type="sldNum" sz="quarter" idx="5"/>
          </p:nvPr>
        </p:nvSpPr>
        <p:spPr/>
        <p:txBody>
          <a:bodyPr/>
          <a:lstStyle/>
          <a:p>
            <a:fld id="{F004B265-2167-A947-9972-D65BE829CEA1}" type="slidenum">
              <a:rPr lang="en-US" smtClean="0"/>
              <a:t>12</a:t>
            </a:fld>
            <a:endParaRPr lang="en-US"/>
          </a:p>
        </p:txBody>
      </p:sp>
    </p:spTree>
    <p:extLst>
      <p:ext uri="{BB962C8B-B14F-4D97-AF65-F5344CB8AC3E}">
        <p14:creationId xmlns:p14="http://schemas.microsoft.com/office/powerpoint/2010/main" val="2105771327"/>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4.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5.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sp>
        <p:nvSpPr>
          <p:cNvPr id="11" name="Title Placeholder 5">
            <a:extLst>
              <a:ext uri="{FF2B5EF4-FFF2-40B4-BE49-F238E27FC236}">
                <a16:creationId xmlns:a16="http://schemas.microsoft.com/office/drawing/2014/main" id="{853370F7-A241-46C9-BB2A-B8A1FBBC2BF5}"/>
              </a:ext>
            </a:extLst>
          </p:cNvPr>
          <p:cNvSpPr>
            <a:spLocks noGrp="1"/>
          </p:cNvSpPr>
          <p:nvPr>
            <p:ph type="title" hasCustomPrompt="1"/>
          </p:nvPr>
        </p:nvSpPr>
        <p:spPr>
          <a:xfrm>
            <a:off x="1634377" y="6623517"/>
            <a:ext cx="10595150" cy="1415818"/>
          </a:xfrm>
          <a:prstGeom prst="rect">
            <a:avLst/>
          </a:prstGeom>
        </p:spPr>
        <p:txBody>
          <a:bodyPr vert="horz" lIns="0" tIns="0" rIns="0" bIns="0" rtlCol="0" anchor="t" anchorCtr="0">
            <a:noAutofit/>
          </a:bodyPr>
          <a:lstStyle>
            <a:lvl1pPr>
              <a:defRPr sz="7200" b="1">
                <a:solidFill>
                  <a:srgbClr val="177F7B"/>
                </a:solidFill>
                <a:latin typeface="Droid Sans"/>
              </a:defRPr>
            </a:lvl1pPr>
          </a:lstStyle>
          <a:p>
            <a:r>
              <a:rPr lang="en-US" dirty="0"/>
              <a:t>Presentation title</a:t>
            </a:r>
          </a:p>
        </p:txBody>
      </p:sp>
      <p:sp>
        <p:nvSpPr>
          <p:cNvPr id="14" name="Text Placeholder 3">
            <a:extLst>
              <a:ext uri="{FF2B5EF4-FFF2-40B4-BE49-F238E27FC236}">
                <a16:creationId xmlns:a16="http://schemas.microsoft.com/office/drawing/2014/main" id="{1E7EE9C4-E66E-48B2-8096-34D6F7574211}"/>
              </a:ext>
            </a:extLst>
          </p:cNvPr>
          <p:cNvSpPr>
            <a:spLocks noGrp="1"/>
          </p:cNvSpPr>
          <p:nvPr>
            <p:ph type="body" sz="quarter" idx="10" hasCustomPrompt="1"/>
          </p:nvPr>
        </p:nvSpPr>
        <p:spPr>
          <a:xfrm>
            <a:off x="1634377" y="10726483"/>
            <a:ext cx="6098012" cy="1291346"/>
          </a:xfrm>
          <a:prstGeom prst="rect">
            <a:avLst/>
          </a:prstGeom>
        </p:spPr>
        <p:txBody>
          <a:bodyPr vert="horz" lIns="0" tIns="0" rIns="0" bIns="0"/>
          <a:lstStyle>
            <a:lvl1pPr marL="0" indent="0">
              <a:spcBef>
                <a:spcPts val="0"/>
              </a:spcBef>
              <a:buNone/>
              <a:defRPr sz="6000">
                <a:solidFill>
                  <a:srgbClr val="175781"/>
                </a:solidFill>
                <a:latin typeface="Droid Sans"/>
              </a:defRPr>
            </a:lvl1pPr>
          </a:lstStyle>
          <a:p>
            <a:pPr lvl="0"/>
            <a:r>
              <a:rPr lang="en-GB" dirty="0"/>
              <a:t>Name</a:t>
            </a:r>
          </a:p>
        </p:txBody>
      </p:sp>
      <p:sp>
        <p:nvSpPr>
          <p:cNvPr id="16" name="Text Placeholder 3">
            <a:extLst>
              <a:ext uri="{FF2B5EF4-FFF2-40B4-BE49-F238E27FC236}">
                <a16:creationId xmlns:a16="http://schemas.microsoft.com/office/drawing/2014/main" id="{7F0D9197-EA20-4B57-A4F5-0290DD893855}"/>
              </a:ext>
            </a:extLst>
          </p:cNvPr>
          <p:cNvSpPr>
            <a:spLocks noGrp="1"/>
          </p:cNvSpPr>
          <p:nvPr>
            <p:ph type="body" sz="quarter" idx="13" hasCustomPrompt="1"/>
          </p:nvPr>
        </p:nvSpPr>
        <p:spPr>
          <a:xfrm>
            <a:off x="1634377" y="12091136"/>
            <a:ext cx="6098012" cy="1461579"/>
          </a:xfrm>
          <a:prstGeom prst="rect">
            <a:avLst/>
          </a:prstGeom>
        </p:spPr>
        <p:txBody>
          <a:bodyPr vert="horz" lIns="0" tIns="0" rIns="0" bIns="0"/>
          <a:lstStyle>
            <a:lvl1pPr marL="0" indent="0">
              <a:spcBef>
                <a:spcPts val="0"/>
              </a:spcBef>
              <a:buNone/>
              <a:defRPr sz="5400">
                <a:solidFill>
                  <a:srgbClr val="D62F5F"/>
                </a:solidFill>
                <a:latin typeface="Droid Sans"/>
              </a:defRPr>
            </a:lvl1pPr>
          </a:lstStyle>
          <a:p>
            <a:pPr lvl="0"/>
            <a:r>
              <a:rPr lang="en-GB" dirty="0"/>
              <a:t>Position</a:t>
            </a:r>
          </a:p>
        </p:txBody>
      </p:sp>
      <p:sp>
        <p:nvSpPr>
          <p:cNvPr id="18" name="Text Placeholder 7">
            <a:extLst>
              <a:ext uri="{FF2B5EF4-FFF2-40B4-BE49-F238E27FC236}">
                <a16:creationId xmlns:a16="http://schemas.microsoft.com/office/drawing/2014/main" id="{FC267DFB-D001-44F3-91DC-2F300C2B7EE7}"/>
              </a:ext>
            </a:extLst>
          </p:cNvPr>
          <p:cNvSpPr>
            <a:spLocks noGrp="1"/>
          </p:cNvSpPr>
          <p:nvPr>
            <p:ph type="body" sz="quarter" idx="12" hasCustomPrompt="1"/>
          </p:nvPr>
        </p:nvSpPr>
        <p:spPr>
          <a:xfrm>
            <a:off x="1629387" y="14000649"/>
            <a:ext cx="6098012" cy="1250237"/>
          </a:xfrm>
          <a:prstGeom prst="rect">
            <a:avLst/>
          </a:prstGeom>
        </p:spPr>
        <p:txBody>
          <a:bodyPr vert="horz" lIns="0" tIns="0" rIns="0" bIns="0"/>
          <a:lstStyle>
            <a:lvl1pPr marL="0" indent="0">
              <a:spcBef>
                <a:spcPts val="0"/>
              </a:spcBef>
              <a:buNone/>
              <a:defRPr sz="4950">
                <a:solidFill>
                  <a:srgbClr val="F29661"/>
                </a:solidFill>
                <a:latin typeface="Droid Sans"/>
              </a:defRPr>
            </a:lvl1pPr>
          </a:lstStyle>
          <a:p>
            <a:pPr lvl="0"/>
            <a:r>
              <a:rPr lang="en-US" dirty="0"/>
              <a:t>Date</a:t>
            </a:r>
          </a:p>
        </p:txBody>
      </p:sp>
    </p:spTree>
    <p:extLst>
      <p:ext uri="{BB962C8B-B14F-4D97-AF65-F5344CB8AC3E}">
        <p14:creationId xmlns:p14="http://schemas.microsoft.com/office/powerpoint/2010/main" val="681252739"/>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10001" userDrawn="1">
          <p15:clr>
            <a:srgbClr val="FBAE40"/>
          </p15:clr>
        </p15:guide>
        <p15:guide id="6" pos="7542"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Picture only">
    <p:spTree>
      <p:nvGrpSpPr>
        <p:cNvPr id="1" name=""/>
        <p:cNvGrpSpPr/>
        <p:nvPr/>
      </p:nvGrpSpPr>
      <p:grpSpPr>
        <a:xfrm>
          <a:off x="0" y="0"/>
          <a:ext cx="0" cy="0"/>
          <a:chOff x="0" y="0"/>
          <a:chExt cx="0" cy="0"/>
        </a:xfrm>
      </p:grpSpPr>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5" y="1800226"/>
            <a:ext cx="20766377" cy="13141241"/>
          </a:xfrm>
          <a:prstGeom prst="rect">
            <a:avLst/>
          </a:prstGeom>
        </p:spPr>
        <p:txBody>
          <a:bodyPr/>
          <a:lstStyle/>
          <a:p>
            <a:endParaRPr lang="en-GB" dirty="0"/>
          </a:p>
        </p:txBody>
      </p:sp>
    </p:spTree>
    <p:extLst>
      <p:ext uri="{BB962C8B-B14F-4D97-AF65-F5344CB8AC3E}">
        <p14:creationId xmlns:p14="http://schemas.microsoft.com/office/powerpoint/2010/main" val="3465269260"/>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No subheading + tex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5" y="4319588"/>
            <a:ext cx="20766377" cy="10621962"/>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Tree>
    <p:extLst>
      <p:ext uri="{BB962C8B-B14F-4D97-AF65-F5344CB8AC3E}">
        <p14:creationId xmlns:p14="http://schemas.microsoft.com/office/powerpoint/2010/main" val="708061283"/>
      </p:ext>
    </p:extLst>
  </p:cSld>
  <p:clrMapOvr>
    <a:masterClrMapping/>
  </p:clrMapOvr>
  <p:extLst mod="1">
    <p:ext uri="{DCECCB84-F9BA-43D5-87BE-67443E8EF086}">
      <p15:sldGuideLst xmlns:p15="http://schemas.microsoft.com/office/powerpoint/2012/main">
        <p15:guide id="1" orient="horz" pos="1156">
          <p15:clr>
            <a:srgbClr val="FBAE40"/>
          </p15:clr>
        </p15:guide>
        <p15:guide id="2" pos="14091">
          <p15:clr>
            <a:srgbClr val="FBAE40"/>
          </p15:clr>
        </p15:guide>
        <p15:guide id="3" pos="1010">
          <p15:clr>
            <a:srgbClr val="FBAE40"/>
          </p15:clr>
        </p15:guide>
        <p15:guide id="4" orient="horz" pos="11090">
          <p15:clr>
            <a:srgbClr val="FBAE40"/>
          </p15:clr>
        </p15:guide>
        <p15:guide id="5" orient="horz" pos="9412">
          <p15:clr>
            <a:srgbClr val="FBAE40"/>
          </p15:clr>
        </p15:guide>
        <p15:guide id="6" pos="7526">
          <p15:clr>
            <a:srgbClr val="FBAE40"/>
          </p15:clr>
        </p15:guide>
        <p15:guide id="7" orient="horz" pos="2721">
          <p15:clr>
            <a:srgbClr val="FBAE40"/>
          </p15:clr>
        </p15:guide>
      </p15:sldGuideLst>
    </p:ext>
  </p:extLst>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o subheading + picture left, text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2675813" y="4319588"/>
            <a:ext cx="9694390" cy="10621878"/>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6" y="4319589"/>
            <a:ext cx="9721774" cy="10621878"/>
          </a:xfrm>
          <a:prstGeom prst="rect">
            <a:avLst/>
          </a:prstGeom>
        </p:spPr>
        <p:txBody>
          <a:bodyPr/>
          <a:lstStyle/>
          <a:p>
            <a:endParaRPr lang="en-GB" dirty="0"/>
          </a:p>
        </p:txBody>
      </p:sp>
    </p:spTree>
    <p:extLst>
      <p:ext uri="{BB962C8B-B14F-4D97-AF65-F5344CB8AC3E}">
        <p14:creationId xmlns:p14="http://schemas.microsoft.com/office/powerpoint/2010/main" val="2105725150"/>
      </p:ext>
    </p:extLst>
  </p:cSld>
  <p:clrMapOvr>
    <a:masterClrMapping/>
  </p:clrMapOvr>
  <p:extLst mod="1">
    <p:ext uri="{DCECCB84-F9BA-43D5-87BE-67443E8EF086}">
      <p15:sldGuideLst xmlns:p15="http://schemas.microsoft.com/office/powerpoint/2012/main">
        <p15:guide id="1" orient="horz" pos="1156">
          <p15:clr>
            <a:srgbClr val="FBAE40"/>
          </p15:clr>
        </p15:guide>
        <p15:guide id="2" pos="14091">
          <p15:clr>
            <a:srgbClr val="FBAE40"/>
          </p15:clr>
        </p15:guide>
        <p15:guide id="3" pos="1010">
          <p15:clr>
            <a:srgbClr val="FBAE40"/>
          </p15:clr>
        </p15:guide>
        <p15:guide id="4" orient="horz" pos="11090">
          <p15:clr>
            <a:srgbClr val="FBAE40"/>
          </p15:clr>
        </p15:guide>
        <p15:guide id="5" orient="horz" pos="9412">
          <p15:clr>
            <a:srgbClr val="FBAE40"/>
          </p15:clr>
        </p15:guide>
        <p15:guide id="6" pos="7134">
          <p15:clr>
            <a:srgbClr val="FBAE40"/>
          </p15:clr>
        </p15:guide>
        <p15:guide id="7" orient="horz" pos="2721">
          <p15:clr>
            <a:srgbClr val="FBAE40"/>
          </p15:clr>
        </p15:guide>
        <p15:guide id="8" pos="7985">
          <p15:clr>
            <a:srgbClr val="FBAE40"/>
          </p15:clr>
        </p15:guide>
      </p15:sldGuideLst>
    </p:ext>
  </p:extLst>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No subheading + text left, picture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6" y="4319588"/>
            <a:ext cx="9721774" cy="10621878"/>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2675813" y="4319672"/>
            <a:ext cx="9721775" cy="10621878"/>
          </a:xfrm>
          <a:prstGeom prst="rect">
            <a:avLst/>
          </a:prstGeom>
        </p:spPr>
        <p:txBody>
          <a:bodyPr/>
          <a:lstStyle/>
          <a:p>
            <a:endParaRPr lang="en-GB" dirty="0"/>
          </a:p>
        </p:txBody>
      </p:sp>
    </p:spTree>
    <p:extLst>
      <p:ext uri="{BB962C8B-B14F-4D97-AF65-F5344CB8AC3E}">
        <p14:creationId xmlns:p14="http://schemas.microsoft.com/office/powerpoint/2010/main" val="912892275"/>
      </p:ext>
    </p:extLst>
  </p:cSld>
  <p:clrMapOvr>
    <a:masterClrMapping/>
  </p:clrMapOvr>
  <p:extLst mod="1">
    <p:ext uri="{DCECCB84-F9BA-43D5-87BE-67443E8EF086}">
      <p15:sldGuideLst xmlns:p15="http://schemas.microsoft.com/office/powerpoint/2012/main">
        <p15:guide id="1" orient="horz" pos="1156">
          <p15:clr>
            <a:srgbClr val="FBAE40"/>
          </p15:clr>
        </p15:guide>
        <p15:guide id="2" pos="14091">
          <p15:clr>
            <a:srgbClr val="FBAE40"/>
          </p15:clr>
        </p15:guide>
        <p15:guide id="3" pos="1010">
          <p15:clr>
            <a:srgbClr val="FBAE40"/>
          </p15:clr>
        </p15:guide>
        <p15:guide id="4" orient="horz" pos="11090">
          <p15:clr>
            <a:srgbClr val="FBAE40"/>
          </p15:clr>
        </p15:guide>
        <p15:guide id="5" orient="horz" pos="9412">
          <p15:clr>
            <a:srgbClr val="FBAE40"/>
          </p15:clr>
        </p15:guide>
        <p15:guide id="6" pos="7526">
          <p15:clr>
            <a:srgbClr val="FBAE40"/>
          </p15:clr>
        </p15:guide>
        <p15:guide id="7" orient="horz" pos="272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No subheading + picture">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5" y="4319672"/>
            <a:ext cx="20793763" cy="10621878"/>
          </a:xfrm>
          <a:prstGeom prst="rect">
            <a:avLst/>
          </a:prstGeom>
        </p:spPr>
        <p:txBody>
          <a:bodyPr/>
          <a:lstStyle/>
          <a:p>
            <a:endParaRPr lang="en-GB" dirty="0"/>
          </a:p>
        </p:txBody>
      </p:sp>
    </p:spTree>
    <p:extLst>
      <p:ext uri="{BB962C8B-B14F-4D97-AF65-F5344CB8AC3E}">
        <p14:creationId xmlns:p14="http://schemas.microsoft.com/office/powerpoint/2010/main" val="3503081316"/>
      </p:ext>
    </p:extLst>
  </p:cSld>
  <p:clrMapOvr>
    <a:masterClrMapping/>
  </p:clrMapOvr>
  <p:extLst mod="1">
    <p:ext uri="{DCECCB84-F9BA-43D5-87BE-67443E8EF086}">
      <p15:sldGuideLst xmlns:p15="http://schemas.microsoft.com/office/powerpoint/2012/main">
        <p15:guide id="1" orient="horz" pos="1156">
          <p15:clr>
            <a:srgbClr val="FBAE40"/>
          </p15:clr>
        </p15:guide>
        <p15:guide id="2" pos="14091">
          <p15:clr>
            <a:srgbClr val="FBAE40"/>
          </p15:clr>
        </p15:guide>
        <p15:guide id="3" pos="1010">
          <p15:clr>
            <a:srgbClr val="FBAE40"/>
          </p15:clr>
        </p15:guide>
        <p15:guide id="4" orient="horz" pos="11090">
          <p15:clr>
            <a:srgbClr val="FBAE40"/>
          </p15:clr>
        </p15:guide>
        <p15:guide id="5" orient="horz" pos="9412">
          <p15:clr>
            <a:srgbClr val="FBAE40"/>
          </p15:clr>
        </p15:guide>
        <p15:guide id="6" pos="7526">
          <p15:clr>
            <a:srgbClr val="FBAE40"/>
          </p15:clr>
        </p15:guide>
        <p15:guide id="7" orient="horz" pos="2721">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o subheading + tex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5" y="4319588"/>
            <a:ext cx="20766377" cy="10621962"/>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Tree>
    <p:extLst>
      <p:ext uri="{BB962C8B-B14F-4D97-AF65-F5344CB8AC3E}">
        <p14:creationId xmlns:p14="http://schemas.microsoft.com/office/powerpoint/2010/main" val="402074785"/>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No subheading + picture left, text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2675813" y="4319588"/>
            <a:ext cx="9694390" cy="10621878"/>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6" y="4319589"/>
            <a:ext cx="9721774" cy="10621878"/>
          </a:xfrm>
          <a:prstGeom prst="rect">
            <a:avLst/>
          </a:prstGeom>
        </p:spPr>
        <p:txBody>
          <a:bodyPr/>
          <a:lstStyle/>
          <a:p>
            <a:endParaRPr lang="en-GB" dirty="0"/>
          </a:p>
        </p:txBody>
      </p:sp>
    </p:spTree>
    <p:extLst>
      <p:ext uri="{BB962C8B-B14F-4D97-AF65-F5344CB8AC3E}">
        <p14:creationId xmlns:p14="http://schemas.microsoft.com/office/powerpoint/2010/main" val="487156337"/>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134" userDrawn="1">
          <p15:clr>
            <a:srgbClr val="FBAE40"/>
          </p15:clr>
        </p15:guide>
        <p15:guide id="7" orient="horz" pos="2721" userDrawn="1">
          <p15:clr>
            <a:srgbClr val="FBAE40"/>
          </p15:clr>
        </p15:guide>
        <p15:guide id="8" pos="7985" userDrawn="1">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o subheading + text left, picture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6" y="4319588"/>
            <a:ext cx="9721774" cy="10621878"/>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2675813" y="4319672"/>
            <a:ext cx="9721775" cy="10621878"/>
          </a:xfrm>
          <a:prstGeom prst="rect">
            <a:avLst/>
          </a:prstGeom>
        </p:spPr>
        <p:txBody>
          <a:bodyPr/>
          <a:lstStyle/>
          <a:p>
            <a:endParaRPr lang="en-GB" dirty="0"/>
          </a:p>
        </p:txBody>
      </p:sp>
    </p:spTree>
    <p:extLst>
      <p:ext uri="{BB962C8B-B14F-4D97-AF65-F5344CB8AC3E}">
        <p14:creationId xmlns:p14="http://schemas.microsoft.com/office/powerpoint/2010/main" val="23253277"/>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o subheading + picture">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5" y="4319672"/>
            <a:ext cx="20793763" cy="10621878"/>
          </a:xfrm>
          <a:prstGeom prst="rect">
            <a:avLst/>
          </a:prstGeom>
        </p:spPr>
        <p:txBody>
          <a:bodyPr/>
          <a:lstStyle/>
          <a:p>
            <a:endParaRPr lang="en-GB" dirty="0"/>
          </a:p>
        </p:txBody>
      </p:sp>
    </p:spTree>
    <p:extLst>
      <p:ext uri="{BB962C8B-B14F-4D97-AF65-F5344CB8AC3E}">
        <p14:creationId xmlns:p14="http://schemas.microsoft.com/office/powerpoint/2010/main" val="1534901388"/>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Subheading + tex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5" y="5630779"/>
            <a:ext cx="20766377" cy="9310770"/>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5" name="Text Placeholder 11">
            <a:extLst>
              <a:ext uri="{FF2B5EF4-FFF2-40B4-BE49-F238E27FC236}">
                <a16:creationId xmlns:a16="http://schemas.microsoft.com/office/drawing/2014/main" id="{E4BB39E5-7ECC-4A37-92CB-6BF2261C5880}"/>
              </a:ext>
            </a:extLst>
          </p:cNvPr>
          <p:cNvSpPr>
            <a:spLocks noGrp="1"/>
          </p:cNvSpPr>
          <p:nvPr>
            <p:ph type="body" sz="quarter" idx="11" hasCustomPrompt="1"/>
          </p:nvPr>
        </p:nvSpPr>
        <p:spPr>
          <a:xfrm>
            <a:off x="1603824" y="3598652"/>
            <a:ext cx="20793764" cy="1286169"/>
          </a:xfrm>
          <a:prstGeom prst="rect">
            <a:avLst/>
          </a:prstGeom>
        </p:spPr>
        <p:txBody>
          <a:bodyPr wrap="square">
            <a:noAutofit/>
          </a:bodyPr>
          <a:lstStyle>
            <a:lvl1pPr marL="0" indent="0">
              <a:buNone/>
              <a:defRPr sz="6000" b="1" baseline="0">
                <a:solidFill>
                  <a:srgbClr val="D62F5F"/>
                </a:solidFill>
                <a:latin typeface="Droid Sans"/>
              </a:defRPr>
            </a:lvl1pPr>
          </a:lstStyle>
          <a:p>
            <a:pPr lvl="0"/>
            <a:r>
              <a:rPr lang="en-US" dirty="0"/>
              <a:t>Subheading goes here</a:t>
            </a:r>
          </a:p>
        </p:txBody>
      </p:sp>
    </p:spTree>
    <p:extLst>
      <p:ext uri="{BB962C8B-B14F-4D97-AF65-F5344CB8AC3E}">
        <p14:creationId xmlns:p14="http://schemas.microsoft.com/office/powerpoint/2010/main" val="1940677494"/>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Subheading + text left, picture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603826" y="5630779"/>
            <a:ext cx="9721774" cy="9310770"/>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5" name="Text Placeholder 11">
            <a:extLst>
              <a:ext uri="{FF2B5EF4-FFF2-40B4-BE49-F238E27FC236}">
                <a16:creationId xmlns:a16="http://schemas.microsoft.com/office/drawing/2014/main" id="{E4BB39E5-7ECC-4A37-92CB-6BF2261C5880}"/>
              </a:ext>
            </a:extLst>
          </p:cNvPr>
          <p:cNvSpPr>
            <a:spLocks noGrp="1"/>
          </p:cNvSpPr>
          <p:nvPr>
            <p:ph type="body" sz="quarter" idx="11" hasCustomPrompt="1"/>
          </p:nvPr>
        </p:nvSpPr>
        <p:spPr>
          <a:xfrm>
            <a:off x="1603824" y="3598652"/>
            <a:ext cx="20793764" cy="1286169"/>
          </a:xfrm>
          <a:prstGeom prst="rect">
            <a:avLst/>
          </a:prstGeom>
        </p:spPr>
        <p:txBody>
          <a:bodyPr wrap="square">
            <a:noAutofit/>
          </a:bodyPr>
          <a:lstStyle>
            <a:lvl1pPr marL="0" indent="0">
              <a:buNone/>
              <a:defRPr sz="6000" b="1" baseline="0">
                <a:solidFill>
                  <a:srgbClr val="D62F5F"/>
                </a:solidFill>
                <a:latin typeface="Droid Sans"/>
              </a:defRPr>
            </a:lvl1pPr>
          </a:lstStyle>
          <a:p>
            <a:pPr lvl="0"/>
            <a:r>
              <a:rPr lang="en-US" dirty="0"/>
              <a:t>Subheading goes here</a:t>
            </a:r>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2675813" y="5630864"/>
            <a:ext cx="9721775" cy="9310687"/>
          </a:xfrm>
          <a:prstGeom prst="rect">
            <a:avLst/>
          </a:prstGeom>
        </p:spPr>
        <p:txBody>
          <a:bodyPr/>
          <a:lstStyle/>
          <a:p>
            <a:endParaRPr lang="en-GB" dirty="0"/>
          </a:p>
        </p:txBody>
      </p:sp>
    </p:spTree>
    <p:extLst>
      <p:ext uri="{BB962C8B-B14F-4D97-AF65-F5344CB8AC3E}">
        <p14:creationId xmlns:p14="http://schemas.microsoft.com/office/powerpoint/2010/main" val="2440285924"/>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Subheading + picture left, text right">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045F6A40-1854-4141-95A7-2818BE270180}"/>
              </a:ext>
            </a:extLst>
          </p:cNvPr>
          <p:cNvSpPr>
            <a:spLocks noGrp="1"/>
          </p:cNvSpPr>
          <p:nvPr>
            <p:ph type="body" sz="quarter" idx="10"/>
          </p:nvPr>
        </p:nvSpPr>
        <p:spPr>
          <a:xfrm>
            <a:off x="12675813" y="5630696"/>
            <a:ext cx="9694390" cy="9310770"/>
          </a:xfrm>
          <a:prstGeom prst="rect">
            <a:avLst/>
          </a:prstGeom>
        </p:spPr>
        <p:txBody>
          <a:bodyPr/>
          <a:lstStyle>
            <a:lvl1pPr>
              <a:buClr>
                <a:srgbClr val="177F7B"/>
              </a:buClr>
              <a:defRPr sz="4950">
                <a:solidFill>
                  <a:srgbClr val="175781"/>
                </a:solidFill>
                <a:latin typeface="Droid Sans"/>
              </a:defRPr>
            </a:lvl1pPr>
            <a:lvl2pPr marL="1350014" indent="-450005">
              <a:buClr>
                <a:srgbClr val="177F7B"/>
              </a:buClr>
              <a:buFontTx/>
              <a:buChar char="‒"/>
              <a:defRPr sz="4950">
                <a:solidFill>
                  <a:srgbClr val="175781"/>
                </a:solidFill>
                <a:latin typeface="Droid Sans"/>
              </a:defRPr>
            </a:lvl2pPr>
            <a:lvl3pPr marL="2250024" indent="-450005">
              <a:buClr>
                <a:srgbClr val="177F7B"/>
              </a:buClr>
              <a:buFont typeface="Wingdings" panose="05000000000000000000" pitchFamily="2" charset="2"/>
              <a:buChar char="§"/>
              <a:defRPr sz="4950">
                <a:solidFill>
                  <a:srgbClr val="175781"/>
                </a:solidFill>
                <a:latin typeface="Droid Sans"/>
              </a:defRPr>
            </a:lvl3pPr>
            <a:lvl4pPr marL="3150034" indent="-450005">
              <a:buClr>
                <a:srgbClr val="177F7B"/>
              </a:buClr>
              <a:buFontTx/>
              <a:buChar char="►"/>
              <a:defRPr sz="4950">
                <a:solidFill>
                  <a:srgbClr val="175781"/>
                </a:solidFill>
                <a:latin typeface="Droid Sans"/>
              </a:defRPr>
            </a:lvl4pPr>
            <a:lvl5pPr>
              <a:defRPr sz="4950">
                <a:solidFill>
                  <a:srgbClr val="175781"/>
                </a:solidFill>
                <a:latin typeface="Droid Sans"/>
              </a:defRPr>
            </a:lvl5pPr>
          </a:lstStyle>
          <a:p>
            <a:pPr lvl="0"/>
            <a:r>
              <a:rPr lang="en-US" dirty="0"/>
              <a:t>Edit Master text styles</a:t>
            </a:r>
          </a:p>
          <a:p>
            <a:pPr lvl="1"/>
            <a:r>
              <a:rPr lang="en-US" dirty="0"/>
              <a:t>Second level</a:t>
            </a:r>
          </a:p>
          <a:p>
            <a:pPr lvl="2"/>
            <a:r>
              <a:rPr lang="en-US" dirty="0"/>
              <a:t>Third level</a:t>
            </a:r>
          </a:p>
        </p:txBody>
      </p:sp>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5" name="Text Placeholder 11">
            <a:extLst>
              <a:ext uri="{FF2B5EF4-FFF2-40B4-BE49-F238E27FC236}">
                <a16:creationId xmlns:a16="http://schemas.microsoft.com/office/drawing/2014/main" id="{E4BB39E5-7ECC-4A37-92CB-6BF2261C5880}"/>
              </a:ext>
            </a:extLst>
          </p:cNvPr>
          <p:cNvSpPr>
            <a:spLocks noGrp="1"/>
          </p:cNvSpPr>
          <p:nvPr>
            <p:ph type="body" sz="quarter" idx="11" hasCustomPrompt="1"/>
          </p:nvPr>
        </p:nvSpPr>
        <p:spPr>
          <a:xfrm>
            <a:off x="1603824" y="3598652"/>
            <a:ext cx="20793764" cy="1286169"/>
          </a:xfrm>
          <a:prstGeom prst="rect">
            <a:avLst/>
          </a:prstGeom>
        </p:spPr>
        <p:txBody>
          <a:bodyPr wrap="square">
            <a:noAutofit/>
          </a:bodyPr>
          <a:lstStyle>
            <a:lvl1pPr marL="0" indent="0">
              <a:buNone/>
              <a:defRPr sz="6000" b="1" baseline="0">
                <a:solidFill>
                  <a:srgbClr val="D62F5F"/>
                </a:solidFill>
                <a:latin typeface="Droid Sans"/>
              </a:defRPr>
            </a:lvl1pPr>
          </a:lstStyle>
          <a:p>
            <a:pPr lvl="0"/>
            <a:r>
              <a:rPr lang="en-US" dirty="0"/>
              <a:t>Subheading goes here</a:t>
            </a:r>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6" y="5630780"/>
            <a:ext cx="9721774" cy="9310687"/>
          </a:xfrm>
          <a:prstGeom prst="rect">
            <a:avLst/>
          </a:prstGeom>
        </p:spPr>
        <p:txBody>
          <a:bodyPr/>
          <a:lstStyle/>
          <a:p>
            <a:endParaRPr lang="en-GB" dirty="0"/>
          </a:p>
        </p:txBody>
      </p:sp>
    </p:spTree>
    <p:extLst>
      <p:ext uri="{BB962C8B-B14F-4D97-AF65-F5344CB8AC3E}">
        <p14:creationId xmlns:p14="http://schemas.microsoft.com/office/powerpoint/2010/main" val="1206113704"/>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Subheading + picture ">
    <p:spTree>
      <p:nvGrpSpPr>
        <p:cNvPr id="1" name=""/>
        <p:cNvGrpSpPr/>
        <p:nvPr/>
      </p:nvGrpSpPr>
      <p:grpSpPr>
        <a:xfrm>
          <a:off x="0" y="0"/>
          <a:ext cx="0" cy="0"/>
          <a:chOff x="0" y="0"/>
          <a:chExt cx="0" cy="0"/>
        </a:xfrm>
      </p:grpSpPr>
      <p:sp>
        <p:nvSpPr>
          <p:cNvPr id="12" name="Title 1">
            <a:extLst>
              <a:ext uri="{FF2B5EF4-FFF2-40B4-BE49-F238E27FC236}">
                <a16:creationId xmlns:a16="http://schemas.microsoft.com/office/drawing/2014/main" id="{CFBD8CB2-AA80-4986-B69F-D4A076B07022}"/>
              </a:ext>
            </a:extLst>
          </p:cNvPr>
          <p:cNvSpPr>
            <a:spLocks noGrp="1"/>
          </p:cNvSpPr>
          <p:nvPr>
            <p:ph type="title"/>
          </p:nvPr>
        </p:nvSpPr>
        <p:spPr>
          <a:xfrm>
            <a:off x="1603825" y="1835150"/>
            <a:ext cx="20793764" cy="1605882"/>
          </a:xfrm>
          <a:prstGeom prst="rect">
            <a:avLst/>
          </a:prstGeom>
        </p:spPr>
        <p:txBody>
          <a:bodyPr/>
          <a:lstStyle>
            <a:lvl1pPr>
              <a:defRPr sz="7200" b="1">
                <a:solidFill>
                  <a:srgbClr val="177F7B"/>
                </a:solidFill>
                <a:latin typeface="Droid Sans"/>
              </a:defRPr>
            </a:lvl1pPr>
          </a:lstStyle>
          <a:p>
            <a:r>
              <a:rPr lang="en-GB" dirty="0"/>
              <a:t>Click to edit Master title style</a:t>
            </a:r>
            <a:endParaRPr lang="en-US" dirty="0"/>
          </a:p>
        </p:txBody>
      </p:sp>
      <p:sp>
        <p:nvSpPr>
          <p:cNvPr id="5" name="Text Placeholder 11">
            <a:extLst>
              <a:ext uri="{FF2B5EF4-FFF2-40B4-BE49-F238E27FC236}">
                <a16:creationId xmlns:a16="http://schemas.microsoft.com/office/drawing/2014/main" id="{E4BB39E5-7ECC-4A37-92CB-6BF2261C5880}"/>
              </a:ext>
            </a:extLst>
          </p:cNvPr>
          <p:cNvSpPr>
            <a:spLocks noGrp="1"/>
          </p:cNvSpPr>
          <p:nvPr>
            <p:ph type="body" sz="quarter" idx="11" hasCustomPrompt="1"/>
          </p:nvPr>
        </p:nvSpPr>
        <p:spPr>
          <a:xfrm>
            <a:off x="1603824" y="3598652"/>
            <a:ext cx="20793764" cy="1286169"/>
          </a:xfrm>
          <a:prstGeom prst="rect">
            <a:avLst/>
          </a:prstGeom>
        </p:spPr>
        <p:txBody>
          <a:bodyPr wrap="square">
            <a:noAutofit/>
          </a:bodyPr>
          <a:lstStyle>
            <a:lvl1pPr marL="0" indent="0">
              <a:buNone/>
              <a:defRPr sz="6000" b="1" baseline="0">
                <a:solidFill>
                  <a:srgbClr val="D62F5F"/>
                </a:solidFill>
                <a:latin typeface="Droid Sans"/>
              </a:defRPr>
            </a:lvl1pPr>
          </a:lstStyle>
          <a:p>
            <a:pPr lvl="0"/>
            <a:r>
              <a:rPr lang="en-US" dirty="0"/>
              <a:t>Subheading goes here</a:t>
            </a:r>
          </a:p>
        </p:txBody>
      </p:sp>
      <p:sp>
        <p:nvSpPr>
          <p:cNvPr id="4" name="Picture Placeholder 3">
            <a:extLst>
              <a:ext uri="{FF2B5EF4-FFF2-40B4-BE49-F238E27FC236}">
                <a16:creationId xmlns:a16="http://schemas.microsoft.com/office/drawing/2014/main" id="{F9B8F6E5-6D80-485F-B7A7-8FF1E1A10AAC}"/>
              </a:ext>
            </a:extLst>
          </p:cNvPr>
          <p:cNvSpPr>
            <a:spLocks noGrp="1"/>
          </p:cNvSpPr>
          <p:nvPr>
            <p:ph type="pic" sz="quarter" idx="12"/>
          </p:nvPr>
        </p:nvSpPr>
        <p:spPr>
          <a:xfrm>
            <a:off x="1603825" y="5630780"/>
            <a:ext cx="20766377" cy="9310687"/>
          </a:xfrm>
          <a:prstGeom prst="rect">
            <a:avLst/>
          </a:prstGeom>
        </p:spPr>
        <p:txBody>
          <a:bodyPr/>
          <a:lstStyle/>
          <a:p>
            <a:endParaRPr lang="en-GB" dirty="0"/>
          </a:p>
        </p:txBody>
      </p:sp>
    </p:spTree>
    <p:extLst>
      <p:ext uri="{BB962C8B-B14F-4D97-AF65-F5344CB8AC3E}">
        <p14:creationId xmlns:p14="http://schemas.microsoft.com/office/powerpoint/2010/main" val="2146808833"/>
      </p:ext>
    </p:extLst>
  </p:cSld>
  <p:clrMapOvr>
    <a:masterClrMapping/>
  </p:clrMapOvr>
  <p:extLst mod="1">
    <p:ext uri="{DCECCB84-F9BA-43D5-87BE-67443E8EF086}">
      <p15:sldGuideLst xmlns:p15="http://schemas.microsoft.com/office/powerpoint/2012/main">
        <p15:guide id="1" orient="horz" pos="1156" userDrawn="1">
          <p15:clr>
            <a:srgbClr val="FBAE40"/>
          </p15:clr>
        </p15:guide>
        <p15:guide id="2" pos="14091" userDrawn="1">
          <p15:clr>
            <a:srgbClr val="FBAE40"/>
          </p15:clr>
        </p15:guide>
        <p15:guide id="3" pos="1010" userDrawn="1">
          <p15:clr>
            <a:srgbClr val="FBAE40"/>
          </p15:clr>
        </p15:guide>
        <p15:guide id="4" orient="horz" pos="11090" userDrawn="1">
          <p15:clr>
            <a:srgbClr val="FBAE40"/>
          </p15:clr>
        </p15:guide>
        <p15:guide id="5" orient="horz" pos="9412" userDrawn="1">
          <p15:clr>
            <a:srgbClr val="FBAE40"/>
          </p15:clr>
        </p15:guide>
        <p15:guide id="6" pos="7526" userDrawn="1">
          <p15:clr>
            <a:srgbClr val="FBAE40"/>
          </p15:clr>
        </p15:guide>
        <p15:guide id="7" orient="horz" pos="2721" userDrawn="1">
          <p15:clr>
            <a:srgbClr val="FBAE40"/>
          </p15:clr>
        </p15:guide>
      </p15:sldGuideLst>
    </p:ext>
  </p:extLst>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5" Type="http://schemas.openxmlformats.org/officeDocument/2006/relationships/image" Target="../media/image3.png"/><Relationship Id="rId4" Type="http://schemas.openxmlformats.org/officeDocument/2006/relationships/image" Target="../media/image2.png"/></Relationships>
</file>

<file path=ppt/slideMasters/_rels/slideMaster2.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4.xml"/><Relationship Id="rId7" Type="http://schemas.openxmlformats.org/officeDocument/2006/relationships/image" Target="../media/image3.png"/><Relationship Id="rId2" Type="http://schemas.openxmlformats.org/officeDocument/2006/relationships/slideLayout" Target="../slideLayouts/slideLayout3.xml"/><Relationship Id="rId1" Type="http://schemas.openxmlformats.org/officeDocument/2006/relationships/slideLayout" Target="../slideLayouts/slideLayout2.xml"/><Relationship Id="rId6" Type="http://schemas.openxmlformats.org/officeDocument/2006/relationships/image" Target="../media/image2.png"/><Relationship Id="rId5" Type="http://schemas.openxmlformats.org/officeDocument/2006/relationships/theme" Target="../theme/theme2.xml"/><Relationship Id="rId4" Type="http://schemas.openxmlformats.org/officeDocument/2006/relationships/slideLayout" Target="../slideLayouts/slideLayout5.xml"/></Relationships>
</file>

<file path=ppt/slideMasters/_rels/slideMaster3.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8.xml"/><Relationship Id="rId7" Type="http://schemas.openxmlformats.org/officeDocument/2006/relationships/image" Target="../media/image3.png"/><Relationship Id="rId2" Type="http://schemas.openxmlformats.org/officeDocument/2006/relationships/slideLayout" Target="../slideLayouts/slideLayout7.xml"/><Relationship Id="rId1" Type="http://schemas.openxmlformats.org/officeDocument/2006/relationships/slideLayout" Target="../slideLayouts/slideLayout6.xml"/><Relationship Id="rId6" Type="http://schemas.openxmlformats.org/officeDocument/2006/relationships/image" Target="../media/image2.png"/><Relationship Id="rId5" Type="http://schemas.openxmlformats.org/officeDocument/2006/relationships/theme" Target="../theme/theme3.xml"/><Relationship Id="rId4" Type="http://schemas.openxmlformats.org/officeDocument/2006/relationships/slideLayout" Target="../slideLayouts/slideLayout9.xml"/></Relationships>
</file>

<file path=ppt/slideMasters/_rels/slideMaster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theme" Target="../theme/theme4.xml"/><Relationship Id="rId1" Type="http://schemas.openxmlformats.org/officeDocument/2006/relationships/slideLayout" Target="../slideLayouts/slideLayout10.xml"/><Relationship Id="rId5" Type="http://schemas.openxmlformats.org/officeDocument/2006/relationships/image" Target="../media/image1.png"/><Relationship Id="rId4" Type="http://schemas.openxmlformats.org/officeDocument/2006/relationships/image" Target="../media/image3.png"/></Relationships>
</file>

<file path=ppt/slideMasters/_rels/slideMaster5.xml.rels><?xml version="1.0" encoding="UTF-8" standalone="yes"?>
<Relationships xmlns="http://schemas.openxmlformats.org/package/2006/relationships"><Relationship Id="rId8" Type="http://schemas.openxmlformats.org/officeDocument/2006/relationships/image" Target="../media/image1.png"/><Relationship Id="rId3" Type="http://schemas.openxmlformats.org/officeDocument/2006/relationships/slideLayout" Target="../slideLayouts/slideLayout13.xml"/><Relationship Id="rId7" Type="http://schemas.openxmlformats.org/officeDocument/2006/relationships/image" Target="../media/image3.png"/><Relationship Id="rId2" Type="http://schemas.openxmlformats.org/officeDocument/2006/relationships/slideLayout" Target="../slideLayouts/slideLayout12.xml"/><Relationship Id="rId1" Type="http://schemas.openxmlformats.org/officeDocument/2006/relationships/slideLayout" Target="../slideLayouts/slideLayout11.xml"/><Relationship Id="rId6" Type="http://schemas.openxmlformats.org/officeDocument/2006/relationships/image" Target="../media/image2.png"/><Relationship Id="rId5" Type="http://schemas.openxmlformats.org/officeDocument/2006/relationships/theme" Target="../theme/theme5.xml"/><Relationship Id="rId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FA30A55-14A3-446C-9CF3-43BA37129645}"/>
              </a:ext>
            </a:extLst>
          </p:cNvPr>
          <p:cNvSpPr/>
          <p:nvPr userDrawn="1"/>
        </p:nvSpPr>
        <p:spPr>
          <a:xfrm flipV="1">
            <a:off x="-142" y="15834430"/>
            <a:ext cx="4806159" cy="360000"/>
          </a:xfrm>
          <a:prstGeom prst="rect">
            <a:avLst/>
          </a:prstGeom>
          <a:solidFill>
            <a:srgbClr val="178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Rectangle 12">
            <a:extLst>
              <a:ext uri="{FF2B5EF4-FFF2-40B4-BE49-F238E27FC236}">
                <a16:creationId xmlns:a16="http://schemas.microsoft.com/office/drawing/2014/main" id="{74F082A2-7783-4569-940B-B18454B672DB}"/>
              </a:ext>
            </a:extLst>
          </p:cNvPr>
          <p:cNvSpPr/>
          <p:nvPr userDrawn="1"/>
        </p:nvSpPr>
        <p:spPr>
          <a:xfrm flipV="1">
            <a:off x="4801629" y="15843541"/>
            <a:ext cx="4806159" cy="360000"/>
          </a:xfrm>
          <a:prstGeom prst="rect">
            <a:avLst/>
          </a:prstGeom>
          <a:solidFill>
            <a:srgbClr val="1757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Rectangle 13">
            <a:extLst>
              <a:ext uri="{FF2B5EF4-FFF2-40B4-BE49-F238E27FC236}">
                <a16:creationId xmlns:a16="http://schemas.microsoft.com/office/drawing/2014/main" id="{353C47D8-755E-44AC-90EE-50BCBE5914FB}"/>
              </a:ext>
            </a:extLst>
          </p:cNvPr>
          <p:cNvSpPr/>
          <p:nvPr userDrawn="1"/>
        </p:nvSpPr>
        <p:spPr>
          <a:xfrm flipV="1">
            <a:off x="9593845" y="15833472"/>
            <a:ext cx="4806159" cy="360000"/>
          </a:xfrm>
          <a:prstGeom prst="rect">
            <a:avLst/>
          </a:prstGeom>
          <a:solidFill>
            <a:srgbClr val="D62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ectangle 14">
            <a:extLst>
              <a:ext uri="{FF2B5EF4-FFF2-40B4-BE49-F238E27FC236}">
                <a16:creationId xmlns:a16="http://schemas.microsoft.com/office/drawing/2014/main" id="{2FEA6907-21AC-498F-8CD5-F51446B6B8EB}"/>
              </a:ext>
            </a:extLst>
          </p:cNvPr>
          <p:cNvSpPr/>
          <p:nvPr userDrawn="1"/>
        </p:nvSpPr>
        <p:spPr>
          <a:xfrm flipV="1">
            <a:off x="14399862" y="15839857"/>
            <a:ext cx="4806159" cy="360000"/>
          </a:xfrm>
          <a:prstGeom prst="rect">
            <a:avLst/>
          </a:prstGeom>
          <a:solidFill>
            <a:srgbClr val="F29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a:extLst>
              <a:ext uri="{FF2B5EF4-FFF2-40B4-BE49-F238E27FC236}">
                <a16:creationId xmlns:a16="http://schemas.microsoft.com/office/drawing/2014/main" id="{455F208C-8543-4140-8999-659378AE79E1}"/>
              </a:ext>
            </a:extLst>
          </p:cNvPr>
          <p:cNvSpPr/>
          <p:nvPr userDrawn="1"/>
        </p:nvSpPr>
        <p:spPr>
          <a:xfrm flipV="1">
            <a:off x="19195254" y="15841663"/>
            <a:ext cx="4806159" cy="360000"/>
          </a:xfrm>
          <a:prstGeom prst="rect">
            <a:avLst/>
          </a:prstGeom>
          <a:solidFill>
            <a:srgbClr val="FFD8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Rectangle 1">
            <a:extLst>
              <a:ext uri="{FF2B5EF4-FFF2-40B4-BE49-F238E27FC236}">
                <a16:creationId xmlns:a16="http://schemas.microsoft.com/office/drawing/2014/main" id="{CB1686A0-3EB3-457D-B18C-F22FF235CE5F}"/>
              </a:ext>
            </a:extLst>
          </p:cNvPr>
          <p:cNvSpPr/>
          <p:nvPr userDrawn="1"/>
        </p:nvSpPr>
        <p:spPr>
          <a:xfrm>
            <a:off x="0" y="15220195"/>
            <a:ext cx="23976793" cy="6333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a:extLst>
              <a:ext uri="{FF2B5EF4-FFF2-40B4-BE49-F238E27FC236}">
                <a16:creationId xmlns:a16="http://schemas.microsoft.com/office/drawing/2014/main" id="{3C70E538-3BD0-41A0-9DC2-57E0A69741EA}"/>
              </a:ext>
            </a:extLst>
          </p:cNvPr>
          <p:cNvSpPr/>
          <p:nvPr userDrawn="1"/>
        </p:nvSpPr>
        <p:spPr>
          <a:xfrm>
            <a:off x="0" y="16178166"/>
            <a:ext cx="23976793" cy="262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pic>
        <p:nvPicPr>
          <p:cNvPr id="22" name="Picture 2" descr="http://www.ntd-ngonetwork.org/sites/all/themes/nnn_theme/logo.png">
            <a:extLst>
              <a:ext uri="{FF2B5EF4-FFF2-40B4-BE49-F238E27FC236}">
                <a16:creationId xmlns:a16="http://schemas.microsoft.com/office/drawing/2014/main" id="{EEB86BA1-622F-4606-AF6E-A2C127257CC6}"/>
              </a:ext>
            </a:extLst>
          </p:cNvPr>
          <p:cNvPicPr>
            <a:picLocks noChangeAspect="1" noChangeArrowheads="1"/>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603375" y="1800225"/>
            <a:ext cx="8799998" cy="2880000"/>
          </a:xfrm>
          <a:prstGeom prst="rect">
            <a:avLst/>
          </a:prstGeom>
          <a:noFill/>
          <a:extLst>
            <a:ext uri="{909E8E84-426E-40DD-AFC4-6F175D3DCCD1}">
              <a14:hiddenFill xmlns:a14="http://schemas.microsoft.com/office/drawing/2010/main">
                <a:solidFill>
                  <a:srgbClr val="FFFFFF"/>
                </a:solidFill>
              </a14:hiddenFill>
            </a:ext>
          </a:extLst>
        </p:spPr>
      </p:pic>
      <p:grpSp>
        <p:nvGrpSpPr>
          <p:cNvPr id="23" name="Group 22">
            <a:extLst>
              <a:ext uri="{FF2B5EF4-FFF2-40B4-BE49-F238E27FC236}">
                <a16:creationId xmlns:a16="http://schemas.microsoft.com/office/drawing/2014/main" id="{B3E7D2A8-5C64-481A-AB36-8D5C8F2A2CC4}"/>
              </a:ext>
            </a:extLst>
          </p:cNvPr>
          <p:cNvGrpSpPr/>
          <p:nvPr userDrawn="1"/>
        </p:nvGrpSpPr>
        <p:grpSpPr>
          <a:xfrm>
            <a:off x="6271263" y="16309318"/>
            <a:ext cx="11458887" cy="1810758"/>
            <a:chOff x="7035000" y="16468501"/>
            <a:chExt cx="11458887" cy="1810758"/>
          </a:xfrm>
        </p:grpSpPr>
        <p:sp>
          <p:nvSpPr>
            <p:cNvPr id="24" name="Subtitle 2">
              <a:extLst>
                <a:ext uri="{FF2B5EF4-FFF2-40B4-BE49-F238E27FC236}">
                  <a16:creationId xmlns:a16="http://schemas.microsoft.com/office/drawing/2014/main" id="{A8823F24-9625-4D63-B671-8B8B6984A553}"/>
                </a:ext>
              </a:extLst>
            </p:cNvPr>
            <p:cNvSpPr txBox="1">
              <a:spLocks/>
            </p:cNvSpPr>
            <p:nvPr userDrawn="1"/>
          </p:nvSpPr>
          <p:spPr>
            <a:xfrm>
              <a:off x="7035000" y="16468501"/>
              <a:ext cx="10328828" cy="1810758"/>
            </a:xfrm>
            <a:prstGeom prst="rect">
              <a:avLst/>
            </a:prstGeom>
          </p:spPr>
          <p:txBody>
            <a:bodyPr vert="horz" lIns="91440" tIns="45720" rIns="91440" bIns="45720" rtlCol="0" anchor="ctr">
              <a:normAutofit/>
            </a:bodyPr>
            <a:lstStyle>
              <a:lvl1pPr marL="0" indent="0" algn="l" defTabSz="2400026" rtl="0" eaLnBrk="1" latinLnBrk="0" hangingPunct="1">
                <a:lnSpc>
                  <a:spcPct val="90000"/>
                </a:lnSpc>
                <a:spcBef>
                  <a:spcPts val="2625"/>
                </a:spcBef>
                <a:buFont typeface="Arial" panose="020B0604020202020204" pitchFamily="34" charset="0"/>
                <a:buNone/>
                <a:defRPr sz="8000" kern="1200">
                  <a:solidFill>
                    <a:srgbClr val="175781"/>
                  </a:solidFill>
                  <a:latin typeface="Droid Sans"/>
                  <a:ea typeface="+mn-ea"/>
                  <a:cs typeface="+mn-cs"/>
                </a:defRPr>
              </a:lvl1pPr>
              <a:lvl2pPr marL="1200013" indent="0" algn="ctr" defTabSz="2400026" rtl="0" eaLnBrk="1" latinLnBrk="0" hangingPunct="1">
                <a:lnSpc>
                  <a:spcPct val="90000"/>
                </a:lnSpc>
                <a:spcBef>
                  <a:spcPts val="1312"/>
                </a:spcBef>
                <a:buFont typeface="Arial" panose="020B0604020202020204" pitchFamily="34" charset="0"/>
                <a:buNone/>
                <a:defRPr sz="5249" kern="1200">
                  <a:solidFill>
                    <a:schemeClr val="tx1"/>
                  </a:solidFill>
                  <a:latin typeface="+mn-lt"/>
                  <a:ea typeface="+mn-ea"/>
                  <a:cs typeface="+mn-cs"/>
                </a:defRPr>
              </a:lvl2pPr>
              <a:lvl3pPr marL="2400026" indent="0" algn="ctr" defTabSz="2400026" rtl="0" eaLnBrk="1" latinLnBrk="0" hangingPunct="1">
                <a:lnSpc>
                  <a:spcPct val="90000"/>
                </a:lnSpc>
                <a:spcBef>
                  <a:spcPts val="1312"/>
                </a:spcBef>
                <a:buFont typeface="Arial" panose="020B0604020202020204" pitchFamily="34" charset="0"/>
                <a:buNone/>
                <a:defRPr sz="4724" kern="1200">
                  <a:solidFill>
                    <a:schemeClr val="tx1"/>
                  </a:solidFill>
                  <a:latin typeface="+mn-lt"/>
                  <a:ea typeface="+mn-ea"/>
                  <a:cs typeface="+mn-cs"/>
                </a:defRPr>
              </a:lvl3pPr>
              <a:lvl4pPr marL="3600039"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4pPr>
              <a:lvl5pPr marL="4800051"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5pPr>
              <a:lvl6pPr marL="6000064"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6pPr>
              <a:lvl7pPr marL="7200077"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7pPr>
              <a:lvl8pPr marL="8400090"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8pPr>
              <a:lvl9pPr marL="9600103"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9pPr>
            </a:lstStyle>
            <a:p>
              <a:r>
                <a:rPr lang="en-US" sz="6600" b="1" dirty="0">
                  <a:solidFill>
                    <a:srgbClr val="177F7B"/>
                  </a:solidFill>
                </a:rPr>
                <a:t>ntd-ngonetwork.org</a:t>
              </a:r>
            </a:p>
          </p:txBody>
        </p:sp>
        <p:pic>
          <p:nvPicPr>
            <p:cNvPr id="25" name="Picture 24" descr="A close up of a sign&#10;&#10;Description generated with very high confidence">
              <a:extLst>
                <a:ext uri="{FF2B5EF4-FFF2-40B4-BE49-F238E27FC236}">
                  <a16:creationId xmlns:a16="http://schemas.microsoft.com/office/drawing/2014/main" id="{3D9D2499-A5B2-4861-94DC-AF9E5D2C7B62}"/>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5995370" y="16857919"/>
              <a:ext cx="810922" cy="792000"/>
            </a:xfrm>
            <a:prstGeom prst="rect">
              <a:avLst/>
            </a:prstGeom>
          </p:spPr>
        </p:pic>
        <p:pic>
          <p:nvPicPr>
            <p:cNvPr id="26" name="Picture 25" descr="A picture containing ax&#10;&#10;Description generated with very high confidence">
              <a:extLst>
                <a:ext uri="{FF2B5EF4-FFF2-40B4-BE49-F238E27FC236}">
                  <a16:creationId xmlns:a16="http://schemas.microsoft.com/office/drawing/2014/main" id="{D7F4BEAA-9833-4887-ABA1-134A9B51B750}"/>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7544561" y="16856334"/>
              <a:ext cx="949326" cy="792000"/>
            </a:xfrm>
            <a:prstGeom prst="rect">
              <a:avLst/>
            </a:prstGeom>
          </p:spPr>
        </p:pic>
      </p:grpSp>
    </p:spTree>
    <p:extLst>
      <p:ext uri="{BB962C8B-B14F-4D97-AF65-F5344CB8AC3E}">
        <p14:creationId xmlns:p14="http://schemas.microsoft.com/office/powerpoint/2010/main" val="3937979060"/>
      </p:ext>
    </p:extLst>
  </p:cSld>
  <p:clrMap bg1="lt1" tx1="dk1" bg2="lt2" tx2="dk2" accent1="accent1" accent2="accent2" accent3="accent3" accent4="accent4" accent5="accent5" accent6="accent6" hlink="hlink" folHlink="folHlink"/>
  <p:sldLayoutIdLst>
    <p:sldLayoutId id="2147483697" r:id="rId1"/>
  </p:sldLayoutIdLst>
  <p:txStyles>
    <p:titleStyle>
      <a:lvl1pPr algn="l" defTabSz="1800020"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05" indent="-450005" algn="l" defTabSz="1800020"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14" indent="-450005" algn="l" defTabSz="1800020"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50024" indent="-450005" algn="l" defTabSz="1800020"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03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04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053"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06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07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08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20" rtl="0" eaLnBrk="1" latinLnBrk="0" hangingPunct="1">
        <a:defRPr sz="3543" kern="1200">
          <a:solidFill>
            <a:schemeClr val="tx1"/>
          </a:solidFill>
          <a:latin typeface="+mn-lt"/>
          <a:ea typeface="+mn-ea"/>
          <a:cs typeface="+mn-cs"/>
        </a:defRPr>
      </a:lvl1pPr>
      <a:lvl2pPr marL="900010" algn="l" defTabSz="1800020" rtl="0" eaLnBrk="1" latinLnBrk="0" hangingPunct="1">
        <a:defRPr sz="3543" kern="1200">
          <a:solidFill>
            <a:schemeClr val="tx1"/>
          </a:solidFill>
          <a:latin typeface="+mn-lt"/>
          <a:ea typeface="+mn-ea"/>
          <a:cs typeface="+mn-cs"/>
        </a:defRPr>
      </a:lvl2pPr>
      <a:lvl3pPr marL="1800020" algn="l" defTabSz="1800020" rtl="0" eaLnBrk="1" latinLnBrk="0" hangingPunct="1">
        <a:defRPr sz="3543" kern="1200">
          <a:solidFill>
            <a:schemeClr val="tx1"/>
          </a:solidFill>
          <a:latin typeface="+mn-lt"/>
          <a:ea typeface="+mn-ea"/>
          <a:cs typeface="+mn-cs"/>
        </a:defRPr>
      </a:lvl3pPr>
      <a:lvl4pPr marL="2700029" algn="l" defTabSz="1800020" rtl="0" eaLnBrk="1" latinLnBrk="0" hangingPunct="1">
        <a:defRPr sz="3543" kern="1200">
          <a:solidFill>
            <a:schemeClr val="tx1"/>
          </a:solidFill>
          <a:latin typeface="+mn-lt"/>
          <a:ea typeface="+mn-ea"/>
          <a:cs typeface="+mn-cs"/>
        </a:defRPr>
      </a:lvl4pPr>
      <a:lvl5pPr marL="3600038" algn="l" defTabSz="1800020" rtl="0" eaLnBrk="1" latinLnBrk="0" hangingPunct="1">
        <a:defRPr sz="3543" kern="1200">
          <a:solidFill>
            <a:schemeClr val="tx1"/>
          </a:solidFill>
          <a:latin typeface="+mn-lt"/>
          <a:ea typeface="+mn-ea"/>
          <a:cs typeface="+mn-cs"/>
        </a:defRPr>
      </a:lvl5pPr>
      <a:lvl6pPr marL="4500048" algn="l" defTabSz="1800020" rtl="0" eaLnBrk="1" latinLnBrk="0" hangingPunct="1">
        <a:defRPr sz="3543" kern="1200">
          <a:solidFill>
            <a:schemeClr val="tx1"/>
          </a:solidFill>
          <a:latin typeface="+mn-lt"/>
          <a:ea typeface="+mn-ea"/>
          <a:cs typeface="+mn-cs"/>
        </a:defRPr>
      </a:lvl6pPr>
      <a:lvl7pPr marL="5400058" algn="l" defTabSz="1800020" rtl="0" eaLnBrk="1" latinLnBrk="0" hangingPunct="1">
        <a:defRPr sz="3543" kern="1200">
          <a:solidFill>
            <a:schemeClr val="tx1"/>
          </a:solidFill>
          <a:latin typeface="+mn-lt"/>
          <a:ea typeface="+mn-ea"/>
          <a:cs typeface="+mn-cs"/>
        </a:defRPr>
      </a:lvl7pPr>
      <a:lvl8pPr marL="6300068" algn="l" defTabSz="1800020" rtl="0" eaLnBrk="1" latinLnBrk="0" hangingPunct="1">
        <a:defRPr sz="3543" kern="1200">
          <a:solidFill>
            <a:schemeClr val="tx1"/>
          </a:solidFill>
          <a:latin typeface="+mn-lt"/>
          <a:ea typeface="+mn-ea"/>
          <a:cs typeface="+mn-cs"/>
        </a:defRPr>
      </a:lvl8pPr>
      <a:lvl9pPr marL="7200077" algn="l" defTabSz="1800020" rtl="0" eaLnBrk="1" latinLnBrk="0" hangingPunct="1">
        <a:defRPr sz="354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999" userDrawn="1">
          <p15:clr>
            <a:srgbClr val="F26B43"/>
          </p15:clr>
        </p15:guide>
        <p15:guide id="2" pos="7560" userDrawn="1">
          <p15:clr>
            <a:srgbClr val="F26B43"/>
          </p15:clr>
        </p15:guide>
        <p15:guide id="3" pos="1010" userDrawn="1">
          <p15:clr>
            <a:srgbClr val="F26B43"/>
          </p15:clr>
        </p15:guide>
        <p15:guide id="4" orient="horz" pos="1134" userDrawn="1">
          <p15:clr>
            <a:srgbClr val="F26B43"/>
          </p15:clr>
        </p15:guide>
        <p15:guide id="5" pos="14109" userDrawn="1">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FA30A55-14A3-446C-9CF3-43BA37129645}"/>
              </a:ext>
            </a:extLst>
          </p:cNvPr>
          <p:cNvSpPr/>
          <p:nvPr userDrawn="1"/>
        </p:nvSpPr>
        <p:spPr>
          <a:xfrm flipV="1">
            <a:off x="-142" y="15834430"/>
            <a:ext cx="4806159" cy="360000"/>
          </a:xfrm>
          <a:prstGeom prst="rect">
            <a:avLst/>
          </a:prstGeom>
          <a:solidFill>
            <a:srgbClr val="178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Rectangle 12">
            <a:extLst>
              <a:ext uri="{FF2B5EF4-FFF2-40B4-BE49-F238E27FC236}">
                <a16:creationId xmlns:a16="http://schemas.microsoft.com/office/drawing/2014/main" id="{74F082A2-7783-4569-940B-B18454B672DB}"/>
              </a:ext>
            </a:extLst>
          </p:cNvPr>
          <p:cNvSpPr/>
          <p:nvPr userDrawn="1"/>
        </p:nvSpPr>
        <p:spPr>
          <a:xfrm flipV="1">
            <a:off x="4801629" y="15843541"/>
            <a:ext cx="4806159" cy="360000"/>
          </a:xfrm>
          <a:prstGeom prst="rect">
            <a:avLst/>
          </a:prstGeom>
          <a:solidFill>
            <a:srgbClr val="1757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Rectangle 13">
            <a:extLst>
              <a:ext uri="{FF2B5EF4-FFF2-40B4-BE49-F238E27FC236}">
                <a16:creationId xmlns:a16="http://schemas.microsoft.com/office/drawing/2014/main" id="{353C47D8-755E-44AC-90EE-50BCBE5914FB}"/>
              </a:ext>
            </a:extLst>
          </p:cNvPr>
          <p:cNvSpPr/>
          <p:nvPr userDrawn="1"/>
        </p:nvSpPr>
        <p:spPr>
          <a:xfrm flipV="1">
            <a:off x="9593845" y="15833472"/>
            <a:ext cx="4806159" cy="360000"/>
          </a:xfrm>
          <a:prstGeom prst="rect">
            <a:avLst/>
          </a:prstGeom>
          <a:solidFill>
            <a:srgbClr val="D62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ectangle 14">
            <a:extLst>
              <a:ext uri="{FF2B5EF4-FFF2-40B4-BE49-F238E27FC236}">
                <a16:creationId xmlns:a16="http://schemas.microsoft.com/office/drawing/2014/main" id="{2FEA6907-21AC-498F-8CD5-F51446B6B8EB}"/>
              </a:ext>
            </a:extLst>
          </p:cNvPr>
          <p:cNvSpPr/>
          <p:nvPr userDrawn="1"/>
        </p:nvSpPr>
        <p:spPr>
          <a:xfrm flipV="1">
            <a:off x="14399862" y="15839857"/>
            <a:ext cx="4806159" cy="360000"/>
          </a:xfrm>
          <a:prstGeom prst="rect">
            <a:avLst/>
          </a:prstGeom>
          <a:solidFill>
            <a:srgbClr val="F29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a:extLst>
              <a:ext uri="{FF2B5EF4-FFF2-40B4-BE49-F238E27FC236}">
                <a16:creationId xmlns:a16="http://schemas.microsoft.com/office/drawing/2014/main" id="{455F208C-8543-4140-8999-659378AE79E1}"/>
              </a:ext>
            </a:extLst>
          </p:cNvPr>
          <p:cNvSpPr/>
          <p:nvPr userDrawn="1"/>
        </p:nvSpPr>
        <p:spPr>
          <a:xfrm flipV="1">
            <a:off x="19195254" y="15841663"/>
            <a:ext cx="4806159" cy="360000"/>
          </a:xfrm>
          <a:prstGeom prst="rect">
            <a:avLst/>
          </a:prstGeom>
          <a:solidFill>
            <a:srgbClr val="FFD8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Rectangle 1">
            <a:extLst>
              <a:ext uri="{FF2B5EF4-FFF2-40B4-BE49-F238E27FC236}">
                <a16:creationId xmlns:a16="http://schemas.microsoft.com/office/drawing/2014/main" id="{CB1686A0-3EB3-457D-B18C-F22FF235CE5F}"/>
              </a:ext>
            </a:extLst>
          </p:cNvPr>
          <p:cNvSpPr/>
          <p:nvPr userDrawn="1"/>
        </p:nvSpPr>
        <p:spPr>
          <a:xfrm>
            <a:off x="0" y="15220195"/>
            <a:ext cx="23976793" cy="6333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a:extLst>
              <a:ext uri="{FF2B5EF4-FFF2-40B4-BE49-F238E27FC236}">
                <a16:creationId xmlns:a16="http://schemas.microsoft.com/office/drawing/2014/main" id="{3C70E538-3BD0-41A0-9DC2-57E0A69741EA}"/>
              </a:ext>
            </a:extLst>
          </p:cNvPr>
          <p:cNvSpPr/>
          <p:nvPr userDrawn="1"/>
        </p:nvSpPr>
        <p:spPr>
          <a:xfrm>
            <a:off x="0" y="16178166"/>
            <a:ext cx="23976793" cy="262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23" name="Group 22">
            <a:extLst>
              <a:ext uri="{FF2B5EF4-FFF2-40B4-BE49-F238E27FC236}">
                <a16:creationId xmlns:a16="http://schemas.microsoft.com/office/drawing/2014/main" id="{B768D8EC-B5C4-48C1-92E6-9E8ACBF3ADF0}"/>
              </a:ext>
            </a:extLst>
          </p:cNvPr>
          <p:cNvGrpSpPr/>
          <p:nvPr userDrawn="1"/>
        </p:nvGrpSpPr>
        <p:grpSpPr>
          <a:xfrm>
            <a:off x="10909654" y="16324230"/>
            <a:ext cx="11458887" cy="1810758"/>
            <a:chOff x="7035000" y="16468501"/>
            <a:chExt cx="11458887" cy="1810758"/>
          </a:xfrm>
        </p:grpSpPr>
        <p:sp>
          <p:nvSpPr>
            <p:cNvPr id="24" name="Subtitle 2">
              <a:extLst>
                <a:ext uri="{FF2B5EF4-FFF2-40B4-BE49-F238E27FC236}">
                  <a16:creationId xmlns:a16="http://schemas.microsoft.com/office/drawing/2014/main" id="{8A1A0D29-8F6E-4D42-9751-2E7380A82960}"/>
                </a:ext>
              </a:extLst>
            </p:cNvPr>
            <p:cNvSpPr txBox="1">
              <a:spLocks/>
            </p:cNvSpPr>
            <p:nvPr userDrawn="1"/>
          </p:nvSpPr>
          <p:spPr>
            <a:xfrm>
              <a:off x="7035000" y="16468501"/>
              <a:ext cx="10328828" cy="1810758"/>
            </a:xfrm>
            <a:prstGeom prst="rect">
              <a:avLst/>
            </a:prstGeom>
          </p:spPr>
          <p:txBody>
            <a:bodyPr vert="horz" lIns="91440" tIns="45720" rIns="91440" bIns="45720" rtlCol="0" anchor="ctr">
              <a:normAutofit/>
            </a:bodyPr>
            <a:lstStyle>
              <a:lvl1pPr marL="0" indent="0" algn="l" defTabSz="2400026" rtl="0" eaLnBrk="1" latinLnBrk="0" hangingPunct="1">
                <a:lnSpc>
                  <a:spcPct val="90000"/>
                </a:lnSpc>
                <a:spcBef>
                  <a:spcPts val="2625"/>
                </a:spcBef>
                <a:buFont typeface="Arial" panose="020B0604020202020204" pitchFamily="34" charset="0"/>
                <a:buNone/>
                <a:defRPr sz="8000" kern="1200">
                  <a:solidFill>
                    <a:srgbClr val="175781"/>
                  </a:solidFill>
                  <a:latin typeface="Droid Sans"/>
                  <a:ea typeface="+mn-ea"/>
                  <a:cs typeface="+mn-cs"/>
                </a:defRPr>
              </a:lvl1pPr>
              <a:lvl2pPr marL="1200013" indent="0" algn="ctr" defTabSz="2400026" rtl="0" eaLnBrk="1" latinLnBrk="0" hangingPunct="1">
                <a:lnSpc>
                  <a:spcPct val="90000"/>
                </a:lnSpc>
                <a:spcBef>
                  <a:spcPts val="1312"/>
                </a:spcBef>
                <a:buFont typeface="Arial" panose="020B0604020202020204" pitchFamily="34" charset="0"/>
                <a:buNone/>
                <a:defRPr sz="5249" kern="1200">
                  <a:solidFill>
                    <a:schemeClr val="tx1"/>
                  </a:solidFill>
                  <a:latin typeface="+mn-lt"/>
                  <a:ea typeface="+mn-ea"/>
                  <a:cs typeface="+mn-cs"/>
                </a:defRPr>
              </a:lvl2pPr>
              <a:lvl3pPr marL="2400026" indent="0" algn="ctr" defTabSz="2400026" rtl="0" eaLnBrk="1" latinLnBrk="0" hangingPunct="1">
                <a:lnSpc>
                  <a:spcPct val="90000"/>
                </a:lnSpc>
                <a:spcBef>
                  <a:spcPts val="1312"/>
                </a:spcBef>
                <a:buFont typeface="Arial" panose="020B0604020202020204" pitchFamily="34" charset="0"/>
                <a:buNone/>
                <a:defRPr sz="4724" kern="1200">
                  <a:solidFill>
                    <a:schemeClr val="tx1"/>
                  </a:solidFill>
                  <a:latin typeface="+mn-lt"/>
                  <a:ea typeface="+mn-ea"/>
                  <a:cs typeface="+mn-cs"/>
                </a:defRPr>
              </a:lvl3pPr>
              <a:lvl4pPr marL="3600039"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4pPr>
              <a:lvl5pPr marL="4800051"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5pPr>
              <a:lvl6pPr marL="6000064"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6pPr>
              <a:lvl7pPr marL="7200077"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7pPr>
              <a:lvl8pPr marL="8400090"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8pPr>
              <a:lvl9pPr marL="9600103"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9pPr>
            </a:lstStyle>
            <a:p>
              <a:r>
                <a:rPr lang="en-US" sz="6600" b="1" dirty="0">
                  <a:solidFill>
                    <a:srgbClr val="177F7B"/>
                  </a:solidFill>
                </a:rPr>
                <a:t>ntd-ngonetwork.org</a:t>
              </a:r>
            </a:p>
          </p:txBody>
        </p:sp>
        <p:pic>
          <p:nvPicPr>
            <p:cNvPr id="25" name="Picture 24" descr="A close up of a sign&#10;&#10;Description generated with very high confidence">
              <a:extLst>
                <a:ext uri="{FF2B5EF4-FFF2-40B4-BE49-F238E27FC236}">
                  <a16:creationId xmlns:a16="http://schemas.microsoft.com/office/drawing/2014/main" id="{58A686EC-D0CB-4340-99CB-DADF9519057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995370" y="16857919"/>
              <a:ext cx="810922" cy="792000"/>
            </a:xfrm>
            <a:prstGeom prst="rect">
              <a:avLst/>
            </a:prstGeom>
          </p:spPr>
        </p:pic>
        <p:pic>
          <p:nvPicPr>
            <p:cNvPr id="26" name="Picture 25" descr="A picture containing ax&#10;&#10;Description generated with very high confidence">
              <a:extLst>
                <a:ext uri="{FF2B5EF4-FFF2-40B4-BE49-F238E27FC236}">
                  <a16:creationId xmlns:a16="http://schemas.microsoft.com/office/drawing/2014/main" id="{21C8B9F2-BD44-478B-9B03-D507F73054B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7544561" y="16856334"/>
              <a:ext cx="949326" cy="792000"/>
            </a:xfrm>
            <a:prstGeom prst="rect">
              <a:avLst/>
            </a:prstGeom>
          </p:spPr>
        </p:pic>
      </p:grpSp>
      <p:pic>
        <p:nvPicPr>
          <p:cNvPr id="27" name="Picture 2" descr="http://www.ntd-ngonetwork.org/sites/all/themes/nnn_theme/logo.png">
            <a:extLst>
              <a:ext uri="{FF2B5EF4-FFF2-40B4-BE49-F238E27FC236}">
                <a16:creationId xmlns:a16="http://schemas.microsoft.com/office/drawing/2014/main" id="{0221FFBC-2B69-49F9-9AEC-215A9DCA9935}"/>
              </a:ext>
            </a:extLst>
          </p:cNvPr>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60903" b="69306"/>
          <a:stretch/>
        </p:blipFill>
        <p:spPr bwMode="auto">
          <a:xfrm>
            <a:off x="1603375" y="16633825"/>
            <a:ext cx="3440573" cy="883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705285217"/>
      </p:ext>
    </p:extLst>
  </p:cSld>
  <p:clrMap bg1="lt1" tx1="dk1" bg2="lt2" tx2="dk2" accent1="accent1" accent2="accent2" accent3="accent3" accent4="accent4" accent5="accent5" accent6="accent6" hlink="hlink" folHlink="folHlink"/>
  <p:sldLayoutIdLst>
    <p:sldLayoutId id="2147483699" r:id="rId1"/>
    <p:sldLayoutId id="2147483703" r:id="rId2"/>
    <p:sldLayoutId id="2147483704" r:id="rId3"/>
    <p:sldLayoutId id="2147483705" r:id="rId4"/>
  </p:sldLayoutIdLst>
  <p:txStyles>
    <p:titleStyle>
      <a:lvl1pPr algn="l" defTabSz="1800020"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05" indent="-450005" algn="l" defTabSz="1800020"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14" indent="-450005" algn="l" defTabSz="1800020"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50024" indent="-450005" algn="l" defTabSz="1800020"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03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04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053"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06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07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08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20" rtl="0" eaLnBrk="1" latinLnBrk="0" hangingPunct="1">
        <a:defRPr sz="3543" kern="1200">
          <a:solidFill>
            <a:schemeClr val="tx1"/>
          </a:solidFill>
          <a:latin typeface="+mn-lt"/>
          <a:ea typeface="+mn-ea"/>
          <a:cs typeface="+mn-cs"/>
        </a:defRPr>
      </a:lvl1pPr>
      <a:lvl2pPr marL="900010" algn="l" defTabSz="1800020" rtl="0" eaLnBrk="1" latinLnBrk="0" hangingPunct="1">
        <a:defRPr sz="3543" kern="1200">
          <a:solidFill>
            <a:schemeClr val="tx1"/>
          </a:solidFill>
          <a:latin typeface="+mn-lt"/>
          <a:ea typeface="+mn-ea"/>
          <a:cs typeface="+mn-cs"/>
        </a:defRPr>
      </a:lvl2pPr>
      <a:lvl3pPr marL="1800020" algn="l" defTabSz="1800020" rtl="0" eaLnBrk="1" latinLnBrk="0" hangingPunct="1">
        <a:defRPr sz="3543" kern="1200">
          <a:solidFill>
            <a:schemeClr val="tx1"/>
          </a:solidFill>
          <a:latin typeface="+mn-lt"/>
          <a:ea typeface="+mn-ea"/>
          <a:cs typeface="+mn-cs"/>
        </a:defRPr>
      </a:lvl3pPr>
      <a:lvl4pPr marL="2700029" algn="l" defTabSz="1800020" rtl="0" eaLnBrk="1" latinLnBrk="0" hangingPunct="1">
        <a:defRPr sz="3543" kern="1200">
          <a:solidFill>
            <a:schemeClr val="tx1"/>
          </a:solidFill>
          <a:latin typeface="+mn-lt"/>
          <a:ea typeface="+mn-ea"/>
          <a:cs typeface="+mn-cs"/>
        </a:defRPr>
      </a:lvl4pPr>
      <a:lvl5pPr marL="3600038" algn="l" defTabSz="1800020" rtl="0" eaLnBrk="1" latinLnBrk="0" hangingPunct="1">
        <a:defRPr sz="3543" kern="1200">
          <a:solidFill>
            <a:schemeClr val="tx1"/>
          </a:solidFill>
          <a:latin typeface="+mn-lt"/>
          <a:ea typeface="+mn-ea"/>
          <a:cs typeface="+mn-cs"/>
        </a:defRPr>
      </a:lvl5pPr>
      <a:lvl6pPr marL="4500048" algn="l" defTabSz="1800020" rtl="0" eaLnBrk="1" latinLnBrk="0" hangingPunct="1">
        <a:defRPr sz="3543" kern="1200">
          <a:solidFill>
            <a:schemeClr val="tx1"/>
          </a:solidFill>
          <a:latin typeface="+mn-lt"/>
          <a:ea typeface="+mn-ea"/>
          <a:cs typeface="+mn-cs"/>
        </a:defRPr>
      </a:lvl6pPr>
      <a:lvl7pPr marL="5400058" algn="l" defTabSz="1800020" rtl="0" eaLnBrk="1" latinLnBrk="0" hangingPunct="1">
        <a:defRPr sz="3543" kern="1200">
          <a:solidFill>
            <a:schemeClr val="tx1"/>
          </a:solidFill>
          <a:latin typeface="+mn-lt"/>
          <a:ea typeface="+mn-ea"/>
          <a:cs typeface="+mn-cs"/>
        </a:defRPr>
      </a:lvl7pPr>
      <a:lvl8pPr marL="6300068" algn="l" defTabSz="1800020" rtl="0" eaLnBrk="1" latinLnBrk="0" hangingPunct="1">
        <a:defRPr sz="3543" kern="1200">
          <a:solidFill>
            <a:schemeClr val="tx1"/>
          </a:solidFill>
          <a:latin typeface="+mn-lt"/>
          <a:ea typeface="+mn-ea"/>
          <a:cs typeface="+mn-cs"/>
        </a:defRPr>
      </a:lvl8pPr>
      <a:lvl9pPr marL="7200077" algn="l" defTabSz="1800020" rtl="0" eaLnBrk="1" latinLnBrk="0" hangingPunct="1">
        <a:defRPr sz="354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999" userDrawn="1">
          <p15:clr>
            <a:srgbClr val="F26B43"/>
          </p15:clr>
        </p15:guide>
        <p15:guide id="2" pos="7134" userDrawn="1">
          <p15:clr>
            <a:srgbClr val="F26B43"/>
          </p15:clr>
        </p15:guide>
        <p15:guide id="3" pos="1010" userDrawn="1">
          <p15:clr>
            <a:srgbClr val="F26B43"/>
          </p15:clr>
        </p15:guide>
        <p15:guide id="4" orient="horz" pos="1134" userDrawn="1">
          <p15:clr>
            <a:srgbClr val="F26B43"/>
          </p15:clr>
        </p15:guide>
        <p15:guide id="5" pos="14109" userDrawn="1">
          <p15:clr>
            <a:srgbClr val="F26B43"/>
          </p15:clr>
        </p15:guide>
        <p15:guide id="6" orient="horz" pos="10478" userDrawn="1">
          <p15:clr>
            <a:srgbClr val="F26B43"/>
          </p15:clr>
        </p15:guide>
        <p15:guide id="7" pos="7985" userDrawn="1">
          <p15:clr>
            <a:srgbClr val="F26B43"/>
          </p15:clr>
        </p15:guide>
        <p15:guide id="8" pos="7560" userDrawn="1">
          <p15:clr>
            <a:srgbClr val="F26B43"/>
          </p15:clr>
        </p15:guide>
      </p15:sldGuideLst>
    </p:ext>
  </p:extLst>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FA30A55-14A3-446C-9CF3-43BA37129645}"/>
              </a:ext>
            </a:extLst>
          </p:cNvPr>
          <p:cNvSpPr/>
          <p:nvPr userDrawn="1"/>
        </p:nvSpPr>
        <p:spPr>
          <a:xfrm flipV="1">
            <a:off x="-142" y="15834430"/>
            <a:ext cx="4806159" cy="360000"/>
          </a:xfrm>
          <a:prstGeom prst="rect">
            <a:avLst/>
          </a:prstGeom>
          <a:solidFill>
            <a:srgbClr val="178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Rectangle 12">
            <a:extLst>
              <a:ext uri="{FF2B5EF4-FFF2-40B4-BE49-F238E27FC236}">
                <a16:creationId xmlns:a16="http://schemas.microsoft.com/office/drawing/2014/main" id="{74F082A2-7783-4569-940B-B18454B672DB}"/>
              </a:ext>
            </a:extLst>
          </p:cNvPr>
          <p:cNvSpPr/>
          <p:nvPr userDrawn="1"/>
        </p:nvSpPr>
        <p:spPr>
          <a:xfrm flipV="1">
            <a:off x="4801629" y="15843541"/>
            <a:ext cx="4806159" cy="360000"/>
          </a:xfrm>
          <a:prstGeom prst="rect">
            <a:avLst/>
          </a:prstGeom>
          <a:solidFill>
            <a:srgbClr val="1757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Rectangle 13">
            <a:extLst>
              <a:ext uri="{FF2B5EF4-FFF2-40B4-BE49-F238E27FC236}">
                <a16:creationId xmlns:a16="http://schemas.microsoft.com/office/drawing/2014/main" id="{353C47D8-755E-44AC-90EE-50BCBE5914FB}"/>
              </a:ext>
            </a:extLst>
          </p:cNvPr>
          <p:cNvSpPr/>
          <p:nvPr userDrawn="1"/>
        </p:nvSpPr>
        <p:spPr>
          <a:xfrm flipV="1">
            <a:off x="9593845" y="15833472"/>
            <a:ext cx="4806159" cy="360000"/>
          </a:xfrm>
          <a:prstGeom prst="rect">
            <a:avLst/>
          </a:prstGeom>
          <a:solidFill>
            <a:srgbClr val="D62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ectangle 14">
            <a:extLst>
              <a:ext uri="{FF2B5EF4-FFF2-40B4-BE49-F238E27FC236}">
                <a16:creationId xmlns:a16="http://schemas.microsoft.com/office/drawing/2014/main" id="{2FEA6907-21AC-498F-8CD5-F51446B6B8EB}"/>
              </a:ext>
            </a:extLst>
          </p:cNvPr>
          <p:cNvSpPr/>
          <p:nvPr userDrawn="1"/>
        </p:nvSpPr>
        <p:spPr>
          <a:xfrm flipV="1">
            <a:off x="14399862" y="15839857"/>
            <a:ext cx="4806159" cy="360000"/>
          </a:xfrm>
          <a:prstGeom prst="rect">
            <a:avLst/>
          </a:prstGeom>
          <a:solidFill>
            <a:srgbClr val="F29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a:extLst>
              <a:ext uri="{FF2B5EF4-FFF2-40B4-BE49-F238E27FC236}">
                <a16:creationId xmlns:a16="http://schemas.microsoft.com/office/drawing/2014/main" id="{455F208C-8543-4140-8999-659378AE79E1}"/>
              </a:ext>
            </a:extLst>
          </p:cNvPr>
          <p:cNvSpPr/>
          <p:nvPr userDrawn="1"/>
        </p:nvSpPr>
        <p:spPr>
          <a:xfrm flipV="1">
            <a:off x="19195254" y="15841663"/>
            <a:ext cx="4806159" cy="360000"/>
          </a:xfrm>
          <a:prstGeom prst="rect">
            <a:avLst/>
          </a:prstGeom>
          <a:solidFill>
            <a:srgbClr val="FFD8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Rectangle 1">
            <a:extLst>
              <a:ext uri="{FF2B5EF4-FFF2-40B4-BE49-F238E27FC236}">
                <a16:creationId xmlns:a16="http://schemas.microsoft.com/office/drawing/2014/main" id="{CB1686A0-3EB3-457D-B18C-F22FF235CE5F}"/>
              </a:ext>
            </a:extLst>
          </p:cNvPr>
          <p:cNvSpPr/>
          <p:nvPr userDrawn="1"/>
        </p:nvSpPr>
        <p:spPr>
          <a:xfrm>
            <a:off x="0" y="15220195"/>
            <a:ext cx="23976793" cy="6333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a:extLst>
              <a:ext uri="{FF2B5EF4-FFF2-40B4-BE49-F238E27FC236}">
                <a16:creationId xmlns:a16="http://schemas.microsoft.com/office/drawing/2014/main" id="{3C70E538-3BD0-41A0-9DC2-57E0A69741EA}"/>
              </a:ext>
            </a:extLst>
          </p:cNvPr>
          <p:cNvSpPr/>
          <p:nvPr userDrawn="1"/>
        </p:nvSpPr>
        <p:spPr>
          <a:xfrm>
            <a:off x="0" y="16178166"/>
            <a:ext cx="23976793" cy="262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22" name="Group 21">
            <a:extLst>
              <a:ext uri="{FF2B5EF4-FFF2-40B4-BE49-F238E27FC236}">
                <a16:creationId xmlns:a16="http://schemas.microsoft.com/office/drawing/2014/main" id="{568DC7E4-E1FC-47FD-9EBA-7B96FC96E3BE}"/>
              </a:ext>
            </a:extLst>
          </p:cNvPr>
          <p:cNvGrpSpPr/>
          <p:nvPr userDrawn="1"/>
        </p:nvGrpSpPr>
        <p:grpSpPr>
          <a:xfrm>
            <a:off x="10909654" y="16324230"/>
            <a:ext cx="11458887" cy="1810758"/>
            <a:chOff x="7035000" y="16468501"/>
            <a:chExt cx="11458887" cy="1810758"/>
          </a:xfrm>
        </p:grpSpPr>
        <p:sp>
          <p:nvSpPr>
            <p:cNvPr id="24" name="Subtitle 2">
              <a:extLst>
                <a:ext uri="{FF2B5EF4-FFF2-40B4-BE49-F238E27FC236}">
                  <a16:creationId xmlns:a16="http://schemas.microsoft.com/office/drawing/2014/main" id="{D2B88C41-BFDB-436E-A64E-D45186746170}"/>
                </a:ext>
              </a:extLst>
            </p:cNvPr>
            <p:cNvSpPr txBox="1">
              <a:spLocks/>
            </p:cNvSpPr>
            <p:nvPr userDrawn="1"/>
          </p:nvSpPr>
          <p:spPr>
            <a:xfrm>
              <a:off x="7035000" y="16468501"/>
              <a:ext cx="10328828" cy="1810758"/>
            </a:xfrm>
            <a:prstGeom prst="rect">
              <a:avLst/>
            </a:prstGeom>
          </p:spPr>
          <p:txBody>
            <a:bodyPr vert="horz" lIns="91440" tIns="45720" rIns="91440" bIns="45720" rtlCol="0" anchor="ctr">
              <a:normAutofit/>
            </a:bodyPr>
            <a:lstStyle>
              <a:lvl1pPr marL="0" indent="0" algn="l" defTabSz="2400026" rtl="0" eaLnBrk="1" latinLnBrk="0" hangingPunct="1">
                <a:lnSpc>
                  <a:spcPct val="90000"/>
                </a:lnSpc>
                <a:spcBef>
                  <a:spcPts val="2625"/>
                </a:spcBef>
                <a:buFont typeface="Arial" panose="020B0604020202020204" pitchFamily="34" charset="0"/>
                <a:buNone/>
                <a:defRPr sz="8000" kern="1200">
                  <a:solidFill>
                    <a:srgbClr val="175781"/>
                  </a:solidFill>
                  <a:latin typeface="Droid Sans"/>
                  <a:ea typeface="+mn-ea"/>
                  <a:cs typeface="+mn-cs"/>
                </a:defRPr>
              </a:lvl1pPr>
              <a:lvl2pPr marL="1200013" indent="0" algn="ctr" defTabSz="2400026" rtl="0" eaLnBrk="1" latinLnBrk="0" hangingPunct="1">
                <a:lnSpc>
                  <a:spcPct val="90000"/>
                </a:lnSpc>
                <a:spcBef>
                  <a:spcPts val="1312"/>
                </a:spcBef>
                <a:buFont typeface="Arial" panose="020B0604020202020204" pitchFamily="34" charset="0"/>
                <a:buNone/>
                <a:defRPr sz="5249" kern="1200">
                  <a:solidFill>
                    <a:schemeClr val="tx1"/>
                  </a:solidFill>
                  <a:latin typeface="+mn-lt"/>
                  <a:ea typeface="+mn-ea"/>
                  <a:cs typeface="+mn-cs"/>
                </a:defRPr>
              </a:lvl2pPr>
              <a:lvl3pPr marL="2400026" indent="0" algn="ctr" defTabSz="2400026" rtl="0" eaLnBrk="1" latinLnBrk="0" hangingPunct="1">
                <a:lnSpc>
                  <a:spcPct val="90000"/>
                </a:lnSpc>
                <a:spcBef>
                  <a:spcPts val="1312"/>
                </a:spcBef>
                <a:buFont typeface="Arial" panose="020B0604020202020204" pitchFamily="34" charset="0"/>
                <a:buNone/>
                <a:defRPr sz="4724" kern="1200">
                  <a:solidFill>
                    <a:schemeClr val="tx1"/>
                  </a:solidFill>
                  <a:latin typeface="+mn-lt"/>
                  <a:ea typeface="+mn-ea"/>
                  <a:cs typeface="+mn-cs"/>
                </a:defRPr>
              </a:lvl3pPr>
              <a:lvl4pPr marL="3600039"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4pPr>
              <a:lvl5pPr marL="4800051"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5pPr>
              <a:lvl6pPr marL="6000064"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6pPr>
              <a:lvl7pPr marL="7200077"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7pPr>
              <a:lvl8pPr marL="8400090"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8pPr>
              <a:lvl9pPr marL="9600103"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9pPr>
            </a:lstStyle>
            <a:p>
              <a:r>
                <a:rPr lang="en-US" sz="6600" b="1" dirty="0">
                  <a:solidFill>
                    <a:srgbClr val="177F7B"/>
                  </a:solidFill>
                </a:rPr>
                <a:t>ntd-ngonetwork.org</a:t>
              </a:r>
            </a:p>
          </p:txBody>
        </p:sp>
        <p:pic>
          <p:nvPicPr>
            <p:cNvPr id="25" name="Picture 24" descr="A close up of a sign&#10;&#10;Description generated with very high confidence">
              <a:extLst>
                <a:ext uri="{FF2B5EF4-FFF2-40B4-BE49-F238E27FC236}">
                  <a16:creationId xmlns:a16="http://schemas.microsoft.com/office/drawing/2014/main" id="{ECB9AF87-3F6D-4B20-B853-E252A088DD5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995370" y="16857919"/>
              <a:ext cx="810922" cy="792000"/>
            </a:xfrm>
            <a:prstGeom prst="rect">
              <a:avLst/>
            </a:prstGeom>
          </p:spPr>
        </p:pic>
        <p:pic>
          <p:nvPicPr>
            <p:cNvPr id="26" name="Picture 25" descr="A picture containing ax&#10;&#10;Description generated with very high confidence">
              <a:extLst>
                <a:ext uri="{FF2B5EF4-FFF2-40B4-BE49-F238E27FC236}">
                  <a16:creationId xmlns:a16="http://schemas.microsoft.com/office/drawing/2014/main" id="{A27BD7FF-ECCD-429D-98CA-835ABDA5A862}"/>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7544561" y="16856334"/>
              <a:ext cx="949326" cy="792000"/>
            </a:xfrm>
            <a:prstGeom prst="rect">
              <a:avLst/>
            </a:prstGeom>
          </p:spPr>
        </p:pic>
      </p:grpSp>
      <p:pic>
        <p:nvPicPr>
          <p:cNvPr id="27" name="Picture 2" descr="http://www.ntd-ngonetwork.org/sites/all/themes/nnn_theme/logo.png">
            <a:extLst>
              <a:ext uri="{FF2B5EF4-FFF2-40B4-BE49-F238E27FC236}">
                <a16:creationId xmlns:a16="http://schemas.microsoft.com/office/drawing/2014/main" id="{48627A62-17FF-44FB-91BD-791B3531E8B6}"/>
              </a:ext>
            </a:extLst>
          </p:cNvPr>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60903" b="69306"/>
          <a:stretch/>
        </p:blipFill>
        <p:spPr bwMode="auto">
          <a:xfrm>
            <a:off x="1603375" y="16633825"/>
            <a:ext cx="3440573" cy="883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01775009"/>
      </p:ext>
    </p:extLst>
  </p:cSld>
  <p:clrMap bg1="lt1" tx1="dk1" bg2="lt2" tx2="dk2" accent1="accent1" accent2="accent2" accent3="accent3" accent4="accent4" accent5="accent5" accent6="accent6" hlink="hlink" folHlink="folHlink"/>
  <p:sldLayoutIdLst>
    <p:sldLayoutId id="2147483713" r:id="rId1"/>
    <p:sldLayoutId id="2147483714" r:id="rId2"/>
    <p:sldLayoutId id="2147483715" r:id="rId3"/>
    <p:sldLayoutId id="2147483716" r:id="rId4"/>
  </p:sldLayoutIdLst>
  <p:txStyles>
    <p:titleStyle>
      <a:lvl1pPr algn="l" defTabSz="1800020"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05" indent="-450005" algn="l" defTabSz="1800020"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14" indent="-450005" algn="l" defTabSz="1800020"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50024" indent="-450005" algn="l" defTabSz="1800020"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03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04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053"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06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07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08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20" rtl="0" eaLnBrk="1" latinLnBrk="0" hangingPunct="1">
        <a:defRPr sz="3543" kern="1200">
          <a:solidFill>
            <a:schemeClr val="tx1"/>
          </a:solidFill>
          <a:latin typeface="+mn-lt"/>
          <a:ea typeface="+mn-ea"/>
          <a:cs typeface="+mn-cs"/>
        </a:defRPr>
      </a:lvl1pPr>
      <a:lvl2pPr marL="900010" algn="l" defTabSz="1800020" rtl="0" eaLnBrk="1" latinLnBrk="0" hangingPunct="1">
        <a:defRPr sz="3543" kern="1200">
          <a:solidFill>
            <a:schemeClr val="tx1"/>
          </a:solidFill>
          <a:latin typeface="+mn-lt"/>
          <a:ea typeface="+mn-ea"/>
          <a:cs typeface="+mn-cs"/>
        </a:defRPr>
      </a:lvl2pPr>
      <a:lvl3pPr marL="1800020" algn="l" defTabSz="1800020" rtl="0" eaLnBrk="1" latinLnBrk="0" hangingPunct="1">
        <a:defRPr sz="3543" kern="1200">
          <a:solidFill>
            <a:schemeClr val="tx1"/>
          </a:solidFill>
          <a:latin typeface="+mn-lt"/>
          <a:ea typeface="+mn-ea"/>
          <a:cs typeface="+mn-cs"/>
        </a:defRPr>
      </a:lvl3pPr>
      <a:lvl4pPr marL="2700029" algn="l" defTabSz="1800020" rtl="0" eaLnBrk="1" latinLnBrk="0" hangingPunct="1">
        <a:defRPr sz="3543" kern="1200">
          <a:solidFill>
            <a:schemeClr val="tx1"/>
          </a:solidFill>
          <a:latin typeface="+mn-lt"/>
          <a:ea typeface="+mn-ea"/>
          <a:cs typeface="+mn-cs"/>
        </a:defRPr>
      </a:lvl4pPr>
      <a:lvl5pPr marL="3600038" algn="l" defTabSz="1800020" rtl="0" eaLnBrk="1" latinLnBrk="0" hangingPunct="1">
        <a:defRPr sz="3543" kern="1200">
          <a:solidFill>
            <a:schemeClr val="tx1"/>
          </a:solidFill>
          <a:latin typeface="+mn-lt"/>
          <a:ea typeface="+mn-ea"/>
          <a:cs typeface="+mn-cs"/>
        </a:defRPr>
      </a:lvl5pPr>
      <a:lvl6pPr marL="4500048" algn="l" defTabSz="1800020" rtl="0" eaLnBrk="1" latinLnBrk="0" hangingPunct="1">
        <a:defRPr sz="3543" kern="1200">
          <a:solidFill>
            <a:schemeClr val="tx1"/>
          </a:solidFill>
          <a:latin typeface="+mn-lt"/>
          <a:ea typeface="+mn-ea"/>
          <a:cs typeface="+mn-cs"/>
        </a:defRPr>
      </a:lvl6pPr>
      <a:lvl7pPr marL="5400058" algn="l" defTabSz="1800020" rtl="0" eaLnBrk="1" latinLnBrk="0" hangingPunct="1">
        <a:defRPr sz="3543" kern="1200">
          <a:solidFill>
            <a:schemeClr val="tx1"/>
          </a:solidFill>
          <a:latin typeface="+mn-lt"/>
          <a:ea typeface="+mn-ea"/>
          <a:cs typeface="+mn-cs"/>
        </a:defRPr>
      </a:lvl7pPr>
      <a:lvl8pPr marL="6300068" algn="l" defTabSz="1800020" rtl="0" eaLnBrk="1" latinLnBrk="0" hangingPunct="1">
        <a:defRPr sz="3543" kern="1200">
          <a:solidFill>
            <a:schemeClr val="tx1"/>
          </a:solidFill>
          <a:latin typeface="+mn-lt"/>
          <a:ea typeface="+mn-ea"/>
          <a:cs typeface="+mn-cs"/>
        </a:defRPr>
      </a:lvl8pPr>
      <a:lvl9pPr marL="7200077" algn="l" defTabSz="1800020" rtl="0" eaLnBrk="1" latinLnBrk="0" hangingPunct="1">
        <a:defRPr sz="354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999" userDrawn="1">
          <p15:clr>
            <a:srgbClr val="F26B43"/>
          </p15:clr>
        </p15:guide>
        <p15:guide id="2" pos="7560" userDrawn="1">
          <p15:clr>
            <a:srgbClr val="F26B43"/>
          </p15:clr>
        </p15:guide>
        <p15:guide id="3" pos="1010" userDrawn="1">
          <p15:clr>
            <a:srgbClr val="F26B43"/>
          </p15:clr>
        </p15:guide>
        <p15:guide id="4" orient="horz" pos="1134" userDrawn="1">
          <p15:clr>
            <a:srgbClr val="F26B43"/>
          </p15:clr>
        </p15:guide>
        <p15:guide id="5" pos="14109" userDrawn="1">
          <p15:clr>
            <a:srgbClr val="F26B43"/>
          </p15:clr>
        </p15:guide>
        <p15:guide id="6" orient="horz" pos="10478" userDrawn="1">
          <p15:clr>
            <a:srgbClr val="F26B43"/>
          </p15:clr>
        </p15:guide>
        <p15:guide id="7" pos="7134" userDrawn="1">
          <p15:clr>
            <a:srgbClr val="F26B43"/>
          </p15:clr>
        </p15:guide>
        <p15:guide id="8" pos="7985" userDrawn="1">
          <p15:clr>
            <a:srgbClr val="F26B43"/>
          </p15:clr>
        </p15:guide>
      </p15:sldGuideLst>
    </p:ext>
  </p:extLst>
</p:sldMaster>
</file>

<file path=ppt/slideMasters/slideMaster4.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FA30A55-14A3-446C-9CF3-43BA37129645}"/>
              </a:ext>
            </a:extLst>
          </p:cNvPr>
          <p:cNvSpPr/>
          <p:nvPr userDrawn="1"/>
        </p:nvSpPr>
        <p:spPr>
          <a:xfrm flipV="1">
            <a:off x="-142" y="15834430"/>
            <a:ext cx="4806159" cy="360000"/>
          </a:xfrm>
          <a:prstGeom prst="rect">
            <a:avLst/>
          </a:prstGeom>
          <a:solidFill>
            <a:srgbClr val="178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3" name="Rectangle 12">
            <a:extLst>
              <a:ext uri="{FF2B5EF4-FFF2-40B4-BE49-F238E27FC236}">
                <a16:creationId xmlns:a16="http://schemas.microsoft.com/office/drawing/2014/main" id="{74F082A2-7783-4569-940B-B18454B672DB}"/>
              </a:ext>
            </a:extLst>
          </p:cNvPr>
          <p:cNvSpPr/>
          <p:nvPr userDrawn="1"/>
        </p:nvSpPr>
        <p:spPr>
          <a:xfrm flipV="1">
            <a:off x="4801629" y="15843541"/>
            <a:ext cx="4806159" cy="360000"/>
          </a:xfrm>
          <a:prstGeom prst="rect">
            <a:avLst/>
          </a:prstGeom>
          <a:solidFill>
            <a:srgbClr val="1757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4" name="Rectangle 13">
            <a:extLst>
              <a:ext uri="{FF2B5EF4-FFF2-40B4-BE49-F238E27FC236}">
                <a16:creationId xmlns:a16="http://schemas.microsoft.com/office/drawing/2014/main" id="{353C47D8-755E-44AC-90EE-50BCBE5914FB}"/>
              </a:ext>
            </a:extLst>
          </p:cNvPr>
          <p:cNvSpPr/>
          <p:nvPr userDrawn="1"/>
        </p:nvSpPr>
        <p:spPr>
          <a:xfrm flipV="1">
            <a:off x="9593845" y="15833472"/>
            <a:ext cx="4806159" cy="360000"/>
          </a:xfrm>
          <a:prstGeom prst="rect">
            <a:avLst/>
          </a:prstGeom>
          <a:solidFill>
            <a:srgbClr val="D62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5" name="Rectangle 14">
            <a:extLst>
              <a:ext uri="{FF2B5EF4-FFF2-40B4-BE49-F238E27FC236}">
                <a16:creationId xmlns:a16="http://schemas.microsoft.com/office/drawing/2014/main" id="{2FEA6907-21AC-498F-8CD5-F51446B6B8EB}"/>
              </a:ext>
            </a:extLst>
          </p:cNvPr>
          <p:cNvSpPr/>
          <p:nvPr userDrawn="1"/>
        </p:nvSpPr>
        <p:spPr>
          <a:xfrm flipV="1">
            <a:off x="14399862" y="15839857"/>
            <a:ext cx="4806159" cy="360000"/>
          </a:xfrm>
          <a:prstGeom prst="rect">
            <a:avLst/>
          </a:prstGeom>
          <a:solidFill>
            <a:srgbClr val="F29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16" name="Rectangle 15">
            <a:extLst>
              <a:ext uri="{FF2B5EF4-FFF2-40B4-BE49-F238E27FC236}">
                <a16:creationId xmlns:a16="http://schemas.microsoft.com/office/drawing/2014/main" id="{455F208C-8543-4140-8999-659378AE79E1}"/>
              </a:ext>
            </a:extLst>
          </p:cNvPr>
          <p:cNvSpPr/>
          <p:nvPr userDrawn="1"/>
        </p:nvSpPr>
        <p:spPr>
          <a:xfrm flipV="1">
            <a:off x="19195254" y="15841663"/>
            <a:ext cx="4806159" cy="360000"/>
          </a:xfrm>
          <a:prstGeom prst="rect">
            <a:avLst/>
          </a:prstGeom>
          <a:solidFill>
            <a:srgbClr val="FFD8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 name="Rectangle 1">
            <a:extLst>
              <a:ext uri="{FF2B5EF4-FFF2-40B4-BE49-F238E27FC236}">
                <a16:creationId xmlns:a16="http://schemas.microsoft.com/office/drawing/2014/main" id="{CB1686A0-3EB3-457D-B18C-F22FF235CE5F}"/>
              </a:ext>
            </a:extLst>
          </p:cNvPr>
          <p:cNvSpPr/>
          <p:nvPr userDrawn="1"/>
        </p:nvSpPr>
        <p:spPr>
          <a:xfrm>
            <a:off x="0" y="15220195"/>
            <a:ext cx="23976793" cy="6333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sp>
        <p:nvSpPr>
          <p:cNvPr id="21" name="Rectangle 20">
            <a:extLst>
              <a:ext uri="{FF2B5EF4-FFF2-40B4-BE49-F238E27FC236}">
                <a16:creationId xmlns:a16="http://schemas.microsoft.com/office/drawing/2014/main" id="{3C70E538-3BD0-41A0-9DC2-57E0A69741EA}"/>
              </a:ext>
            </a:extLst>
          </p:cNvPr>
          <p:cNvSpPr/>
          <p:nvPr userDrawn="1"/>
        </p:nvSpPr>
        <p:spPr>
          <a:xfrm>
            <a:off x="0" y="16178166"/>
            <a:ext cx="23976793" cy="262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p>
        </p:txBody>
      </p:sp>
      <p:grpSp>
        <p:nvGrpSpPr>
          <p:cNvPr id="22" name="Group 21">
            <a:extLst>
              <a:ext uri="{FF2B5EF4-FFF2-40B4-BE49-F238E27FC236}">
                <a16:creationId xmlns:a16="http://schemas.microsoft.com/office/drawing/2014/main" id="{C54D9072-FA9A-4E92-946E-F5B04A5B0B5A}"/>
              </a:ext>
            </a:extLst>
          </p:cNvPr>
          <p:cNvGrpSpPr/>
          <p:nvPr userDrawn="1"/>
        </p:nvGrpSpPr>
        <p:grpSpPr>
          <a:xfrm>
            <a:off x="10909654" y="16324230"/>
            <a:ext cx="11458887" cy="1810758"/>
            <a:chOff x="7035000" y="16468501"/>
            <a:chExt cx="11458887" cy="1810758"/>
          </a:xfrm>
        </p:grpSpPr>
        <p:sp>
          <p:nvSpPr>
            <p:cNvPr id="24" name="Subtitle 2">
              <a:extLst>
                <a:ext uri="{FF2B5EF4-FFF2-40B4-BE49-F238E27FC236}">
                  <a16:creationId xmlns:a16="http://schemas.microsoft.com/office/drawing/2014/main" id="{23D44B19-D83F-471F-B8C1-935B7C5C7F31}"/>
                </a:ext>
              </a:extLst>
            </p:cNvPr>
            <p:cNvSpPr txBox="1">
              <a:spLocks/>
            </p:cNvSpPr>
            <p:nvPr userDrawn="1"/>
          </p:nvSpPr>
          <p:spPr>
            <a:xfrm>
              <a:off x="7035000" y="16468501"/>
              <a:ext cx="10328828" cy="1810758"/>
            </a:xfrm>
            <a:prstGeom prst="rect">
              <a:avLst/>
            </a:prstGeom>
          </p:spPr>
          <p:txBody>
            <a:bodyPr vert="horz" lIns="91440" tIns="45720" rIns="91440" bIns="45720" rtlCol="0" anchor="ctr">
              <a:normAutofit/>
            </a:bodyPr>
            <a:lstStyle>
              <a:lvl1pPr marL="0" indent="0" algn="l" defTabSz="2400026" rtl="0" eaLnBrk="1" latinLnBrk="0" hangingPunct="1">
                <a:lnSpc>
                  <a:spcPct val="90000"/>
                </a:lnSpc>
                <a:spcBef>
                  <a:spcPts val="2625"/>
                </a:spcBef>
                <a:buFont typeface="Arial" panose="020B0604020202020204" pitchFamily="34" charset="0"/>
                <a:buNone/>
                <a:defRPr sz="8000" kern="1200">
                  <a:solidFill>
                    <a:srgbClr val="175781"/>
                  </a:solidFill>
                  <a:latin typeface="Droid Sans"/>
                  <a:ea typeface="+mn-ea"/>
                  <a:cs typeface="+mn-cs"/>
                </a:defRPr>
              </a:lvl1pPr>
              <a:lvl2pPr marL="1200013" indent="0" algn="ctr" defTabSz="2400026" rtl="0" eaLnBrk="1" latinLnBrk="0" hangingPunct="1">
                <a:lnSpc>
                  <a:spcPct val="90000"/>
                </a:lnSpc>
                <a:spcBef>
                  <a:spcPts val="1312"/>
                </a:spcBef>
                <a:buFont typeface="Arial" panose="020B0604020202020204" pitchFamily="34" charset="0"/>
                <a:buNone/>
                <a:defRPr sz="5249" kern="1200">
                  <a:solidFill>
                    <a:schemeClr val="tx1"/>
                  </a:solidFill>
                  <a:latin typeface="+mn-lt"/>
                  <a:ea typeface="+mn-ea"/>
                  <a:cs typeface="+mn-cs"/>
                </a:defRPr>
              </a:lvl2pPr>
              <a:lvl3pPr marL="2400026" indent="0" algn="ctr" defTabSz="2400026" rtl="0" eaLnBrk="1" latinLnBrk="0" hangingPunct="1">
                <a:lnSpc>
                  <a:spcPct val="90000"/>
                </a:lnSpc>
                <a:spcBef>
                  <a:spcPts val="1312"/>
                </a:spcBef>
                <a:buFont typeface="Arial" panose="020B0604020202020204" pitchFamily="34" charset="0"/>
                <a:buNone/>
                <a:defRPr sz="4724" kern="1200">
                  <a:solidFill>
                    <a:schemeClr val="tx1"/>
                  </a:solidFill>
                  <a:latin typeface="+mn-lt"/>
                  <a:ea typeface="+mn-ea"/>
                  <a:cs typeface="+mn-cs"/>
                </a:defRPr>
              </a:lvl3pPr>
              <a:lvl4pPr marL="3600039"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4pPr>
              <a:lvl5pPr marL="4800051"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5pPr>
              <a:lvl6pPr marL="6000064"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6pPr>
              <a:lvl7pPr marL="7200077"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7pPr>
              <a:lvl8pPr marL="8400090"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8pPr>
              <a:lvl9pPr marL="9600103"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9pPr>
            </a:lstStyle>
            <a:p>
              <a:r>
                <a:rPr lang="en-US" sz="6600" b="1" dirty="0">
                  <a:solidFill>
                    <a:srgbClr val="177F7B"/>
                  </a:solidFill>
                </a:rPr>
                <a:t>ntd-ngonetwork.org</a:t>
              </a:r>
            </a:p>
          </p:txBody>
        </p:sp>
        <p:pic>
          <p:nvPicPr>
            <p:cNvPr id="25" name="Picture 24" descr="A close up of a sign&#10;&#10;Description generated with very high confidence">
              <a:extLst>
                <a:ext uri="{FF2B5EF4-FFF2-40B4-BE49-F238E27FC236}">
                  <a16:creationId xmlns:a16="http://schemas.microsoft.com/office/drawing/2014/main" id="{22A14161-59EC-4513-915F-CB0D1131FF14}"/>
                </a:ext>
              </a:extLst>
            </p:cNvPr>
            <p:cNvPicPr>
              <a:picLocks noChangeAspect="1"/>
            </p:cNvPicPr>
            <p:nvPr userDrawn="1"/>
          </p:nvPicPr>
          <p:blipFill>
            <a:blip r:embed="rId3" cstate="print">
              <a:extLst>
                <a:ext uri="{28A0092B-C50C-407E-A947-70E740481C1C}">
                  <a14:useLocalDpi xmlns:a14="http://schemas.microsoft.com/office/drawing/2010/main" val="0"/>
                </a:ext>
              </a:extLst>
            </a:blip>
            <a:stretch>
              <a:fillRect/>
            </a:stretch>
          </p:blipFill>
          <p:spPr>
            <a:xfrm>
              <a:off x="15995370" y="16857919"/>
              <a:ext cx="810922" cy="792000"/>
            </a:xfrm>
            <a:prstGeom prst="rect">
              <a:avLst/>
            </a:prstGeom>
          </p:spPr>
        </p:pic>
        <p:pic>
          <p:nvPicPr>
            <p:cNvPr id="26" name="Picture 25" descr="A picture containing ax&#10;&#10;Description generated with very high confidence">
              <a:extLst>
                <a:ext uri="{FF2B5EF4-FFF2-40B4-BE49-F238E27FC236}">
                  <a16:creationId xmlns:a16="http://schemas.microsoft.com/office/drawing/2014/main" id="{611F892A-C23F-4D45-A40D-B908DE5C3FE9}"/>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7544561" y="16856334"/>
              <a:ext cx="949326" cy="792000"/>
            </a:xfrm>
            <a:prstGeom prst="rect">
              <a:avLst/>
            </a:prstGeom>
          </p:spPr>
        </p:pic>
      </p:grpSp>
      <p:pic>
        <p:nvPicPr>
          <p:cNvPr id="27" name="Picture 2" descr="http://www.ntd-ngonetwork.org/sites/all/themes/nnn_theme/logo.png">
            <a:extLst>
              <a:ext uri="{FF2B5EF4-FFF2-40B4-BE49-F238E27FC236}">
                <a16:creationId xmlns:a16="http://schemas.microsoft.com/office/drawing/2014/main" id="{CB64195E-6779-45AC-BBE4-F2CB2D72931A}"/>
              </a:ext>
            </a:extLst>
          </p:cNvPr>
          <p:cNvPicPr>
            <a:picLocks noChangeAspect="1" noChangeArrowheads="1"/>
          </p:cNvPicPr>
          <p:nvPr userDrawn="1"/>
        </p:nvPicPr>
        <p:blipFill rotWithShape="1">
          <a:blip r:embed="rId5">
            <a:extLst>
              <a:ext uri="{28A0092B-C50C-407E-A947-70E740481C1C}">
                <a14:useLocalDpi xmlns:a14="http://schemas.microsoft.com/office/drawing/2010/main" val="0"/>
              </a:ext>
            </a:extLst>
          </a:blip>
          <a:srcRect r="60903" b="69306"/>
          <a:stretch/>
        </p:blipFill>
        <p:spPr bwMode="auto">
          <a:xfrm>
            <a:off x="1603375" y="16633825"/>
            <a:ext cx="3440573" cy="883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937755174"/>
      </p:ext>
    </p:extLst>
  </p:cSld>
  <p:clrMap bg1="lt1" tx1="dk1" bg2="lt2" tx2="dk2" accent1="accent1" accent2="accent2" accent3="accent3" accent4="accent4" accent5="accent5" accent6="accent6" hlink="hlink" folHlink="folHlink"/>
  <p:sldLayoutIdLst>
    <p:sldLayoutId id="2147483723" r:id="rId1"/>
  </p:sldLayoutIdLst>
  <p:txStyles>
    <p:titleStyle>
      <a:lvl1pPr algn="l" defTabSz="1800020"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05" indent="-450005" algn="l" defTabSz="1800020"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14" indent="-450005" algn="l" defTabSz="1800020"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50024" indent="-450005" algn="l" defTabSz="1800020"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03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04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053"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06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07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08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20" rtl="0" eaLnBrk="1" latinLnBrk="0" hangingPunct="1">
        <a:defRPr sz="3543" kern="1200">
          <a:solidFill>
            <a:schemeClr val="tx1"/>
          </a:solidFill>
          <a:latin typeface="+mn-lt"/>
          <a:ea typeface="+mn-ea"/>
          <a:cs typeface="+mn-cs"/>
        </a:defRPr>
      </a:lvl1pPr>
      <a:lvl2pPr marL="900010" algn="l" defTabSz="1800020" rtl="0" eaLnBrk="1" latinLnBrk="0" hangingPunct="1">
        <a:defRPr sz="3543" kern="1200">
          <a:solidFill>
            <a:schemeClr val="tx1"/>
          </a:solidFill>
          <a:latin typeface="+mn-lt"/>
          <a:ea typeface="+mn-ea"/>
          <a:cs typeface="+mn-cs"/>
        </a:defRPr>
      </a:lvl2pPr>
      <a:lvl3pPr marL="1800020" algn="l" defTabSz="1800020" rtl="0" eaLnBrk="1" latinLnBrk="0" hangingPunct="1">
        <a:defRPr sz="3543" kern="1200">
          <a:solidFill>
            <a:schemeClr val="tx1"/>
          </a:solidFill>
          <a:latin typeface="+mn-lt"/>
          <a:ea typeface="+mn-ea"/>
          <a:cs typeface="+mn-cs"/>
        </a:defRPr>
      </a:lvl3pPr>
      <a:lvl4pPr marL="2700029" algn="l" defTabSz="1800020" rtl="0" eaLnBrk="1" latinLnBrk="0" hangingPunct="1">
        <a:defRPr sz="3543" kern="1200">
          <a:solidFill>
            <a:schemeClr val="tx1"/>
          </a:solidFill>
          <a:latin typeface="+mn-lt"/>
          <a:ea typeface="+mn-ea"/>
          <a:cs typeface="+mn-cs"/>
        </a:defRPr>
      </a:lvl4pPr>
      <a:lvl5pPr marL="3600038" algn="l" defTabSz="1800020" rtl="0" eaLnBrk="1" latinLnBrk="0" hangingPunct="1">
        <a:defRPr sz="3543" kern="1200">
          <a:solidFill>
            <a:schemeClr val="tx1"/>
          </a:solidFill>
          <a:latin typeface="+mn-lt"/>
          <a:ea typeface="+mn-ea"/>
          <a:cs typeface="+mn-cs"/>
        </a:defRPr>
      </a:lvl5pPr>
      <a:lvl6pPr marL="4500048" algn="l" defTabSz="1800020" rtl="0" eaLnBrk="1" latinLnBrk="0" hangingPunct="1">
        <a:defRPr sz="3543" kern="1200">
          <a:solidFill>
            <a:schemeClr val="tx1"/>
          </a:solidFill>
          <a:latin typeface="+mn-lt"/>
          <a:ea typeface="+mn-ea"/>
          <a:cs typeface="+mn-cs"/>
        </a:defRPr>
      </a:lvl6pPr>
      <a:lvl7pPr marL="5400058" algn="l" defTabSz="1800020" rtl="0" eaLnBrk="1" latinLnBrk="0" hangingPunct="1">
        <a:defRPr sz="3543" kern="1200">
          <a:solidFill>
            <a:schemeClr val="tx1"/>
          </a:solidFill>
          <a:latin typeface="+mn-lt"/>
          <a:ea typeface="+mn-ea"/>
          <a:cs typeface="+mn-cs"/>
        </a:defRPr>
      </a:lvl7pPr>
      <a:lvl8pPr marL="6300068" algn="l" defTabSz="1800020" rtl="0" eaLnBrk="1" latinLnBrk="0" hangingPunct="1">
        <a:defRPr sz="3543" kern="1200">
          <a:solidFill>
            <a:schemeClr val="tx1"/>
          </a:solidFill>
          <a:latin typeface="+mn-lt"/>
          <a:ea typeface="+mn-ea"/>
          <a:cs typeface="+mn-cs"/>
        </a:defRPr>
      </a:lvl8pPr>
      <a:lvl9pPr marL="7200077" algn="l" defTabSz="1800020" rtl="0" eaLnBrk="1" latinLnBrk="0" hangingPunct="1">
        <a:defRPr sz="354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999" userDrawn="1">
          <p15:clr>
            <a:srgbClr val="F26B43"/>
          </p15:clr>
        </p15:guide>
        <p15:guide id="2" pos="7560" userDrawn="1">
          <p15:clr>
            <a:srgbClr val="F26B43"/>
          </p15:clr>
        </p15:guide>
        <p15:guide id="3" pos="1010" userDrawn="1">
          <p15:clr>
            <a:srgbClr val="F26B43"/>
          </p15:clr>
        </p15:guide>
        <p15:guide id="4" orient="horz" pos="1134" userDrawn="1">
          <p15:clr>
            <a:srgbClr val="F26B43"/>
          </p15:clr>
        </p15:guide>
        <p15:guide id="5" pos="14109" userDrawn="1">
          <p15:clr>
            <a:srgbClr val="F26B43"/>
          </p15:clr>
        </p15:guide>
        <p15:guide id="6" orient="horz" pos="10478" userDrawn="1">
          <p15:clr>
            <a:srgbClr val="F26B43"/>
          </p15:clr>
        </p15:guide>
      </p15:sldGuideLst>
    </p:ext>
  </p:extLst>
</p:sldMaster>
</file>

<file path=ppt/slideMasters/slideMaster5.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2FA30A55-14A3-446C-9CF3-43BA37129645}"/>
              </a:ext>
            </a:extLst>
          </p:cNvPr>
          <p:cNvSpPr/>
          <p:nvPr userDrawn="1"/>
        </p:nvSpPr>
        <p:spPr>
          <a:xfrm flipV="1">
            <a:off x="-142" y="15834430"/>
            <a:ext cx="4806159" cy="360000"/>
          </a:xfrm>
          <a:prstGeom prst="rect">
            <a:avLst/>
          </a:prstGeom>
          <a:solidFill>
            <a:srgbClr val="17807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3" name="Rectangle 12">
            <a:extLst>
              <a:ext uri="{FF2B5EF4-FFF2-40B4-BE49-F238E27FC236}">
                <a16:creationId xmlns:a16="http://schemas.microsoft.com/office/drawing/2014/main" id="{74F082A2-7783-4569-940B-B18454B672DB}"/>
              </a:ext>
            </a:extLst>
          </p:cNvPr>
          <p:cNvSpPr/>
          <p:nvPr userDrawn="1"/>
        </p:nvSpPr>
        <p:spPr>
          <a:xfrm flipV="1">
            <a:off x="4801629" y="15843541"/>
            <a:ext cx="4806159" cy="360000"/>
          </a:xfrm>
          <a:prstGeom prst="rect">
            <a:avLst/>
          </a:prstGeom>
          <a:solidFill>
            <a:srgbClr val="17578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4" name="Rectangle 13">
            <a:extLst>
              <a:ext uri="{FF2B5EF4-FFF2-40B4-BE49-F238E27FC236}">
                <a16:creationId xmlns:a16="http://schemas.microsoft.com/office/drawing/2014/main" id="{353C47D8-755E-44AC-90EE-50BCBE5914FB}"/>
              </a:ext>
            </a:extLst>
          </p:cNvPr>
          <p:cNvSpPr/>
          <p:nvPr userDrawn="1"/>
        </p:nvSpPr>
        <p:spPr>
          <a:xfrm flipV="1">
            <a:off x="9593845" y="15833472"/>
            <a:ext cx="4806159" cy="360000"/>
          </a:xfrm>
          <a:prstGeom prst="rect">
            <a:avLst/>
          </a:prstGeom>
          <a:solidFill>
            <a:srgbClr val="D62F5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5" name="Rectangle 14">
            <a:extLst>
              <a:ext uri="{FF2B5EF4-FFF2-40B4-BE49-F238E27FC236}">
                <a16:creationId xmlns:a16="http://schemas.microsoft.com/office/drawing/2014/main" id="{2FEA6907-21AC-498F-8CD5-F51446B6B8EB}"/>
              </a:ext>
            </a:extLst>
          </p:cNvPr>
          <p:cNvSpPr/>
          <p:nvPr userDrawn="1"/>
        </p:nvSpPr>
        <p:spPr>
          <a:xfrm flipV="1">
            <a:off x="14399862" y="15839857"/>
            <a:ext cx="4806159" cy="360000"/>
          </a:xfrm>
          <a:prstGeom prst="rect">
            <a:avLst/>
          </a:prstGeom>
          <a:solidFill>
            <a:srgbClr val="F2966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16" name="Rectangle 15">
            <a:extLst>
              <a:ext uri="{FF2B5EF4-FFF2-40B4-BE49-F238E27FC236}">
                <a16:creationId xmlns:a16="http://schemas.microsoft.com/office/drawing/2014/main" id="{455F208C-8543-4140-8999-659378AE79E1}"/>
              </a:ext>
            </a:extLst>
          </p:cNvPr>
          <p:cNvSpPr/>
          <p:nvPr userDrawn="1"/>
        </p:nvSpPr>
        <p:spPr>
          <a:xfrm flipV="1">
            <a:off x="19195254" y="15841663"/>
            <a:ext cx="4806159" cy="360000"/>
          </a:xfrm>
          <a:prstGeom prst="rect">
            <a:avLst/>
          </a:prstGeom>
          <a:solidFill>
            <a:srgbClr val="FFD86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2" name="Rectangle 1">
            <a:extLst>
              <a:ext uri="{FF2B5EF4-FFF2-40B4-BE49-F238E27FC236}">
                <a16:creationId xmlns:a16="http://schemas.microsoft.com/office/drawing/2014/main" id="{CB1686A0-3EB3-457D-B18C-F22FF235CE5F}"/>
              </a:ext>
            </a:extLst>
          </p:cNvPr>
          <p:cNvSpPr/>
          <p:nvPr userDrawn="1"/>
        </p:nvSpPr>
        <p:spPr>
          <a:xfrm>
            <a:off x="0" y="15220195"/>
            <a:ext cx="23976793" cy="633373"/>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sp>
        <p:nvSpPr>
          <p:cNvPr id="21" name="Rectangle 20">
            <a:extLst>
              <a:ext uri="{FF2B5EF4-FFF2-40B4-BE49-F238E27FC236}">
                <a16:creationId xmlns:a16="http://schemas.microsoft.com/office/drawing/2014/main" id="{3C70E538-3BD0-41A0-9DC2-57E0A69741EA}"/>
              </a:ext>
            </a:extLst>
          </p:cNvPr>
          <p:cNvSpPr/>
          <p:nvPr userDrawn="1"/>
        </p:nvSpPr>
        <p:spPr>
          <a:xfrm>
            <a:off x="0" y="16178166"/>
            <a:ext cx="23976793" cy="262305"/>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GB" sz="1350">
              <a:solidFill>
                <a:prstClr val="white"/>
              </a:solidFill>
            </a:endParaRPr>
          </a:p>
        </p:txBody>
      </p:sp>
      <p:grpSp>
        <p:nvGrpSpPr>
          <p:cNvPr id="23" name="Group 22">
            <a:extLst>
              <a:ext uri="{FF2B5EF4-FFF2-40B4-BE49-F238E27FC236}">
                <a16:creationId xmlns:a16="http://schemas.microsoft.com/office/drawing/2014/main" id="{B768D8EC-B5C4-48C1-92E6-9E8ACBF3ADF0}"/>
              </a:ext>
            </a:extLst>
          </p:cNvPr>
          <p:cNvGrpSpPr/>
          <p:nvPr userDrawn="1"/>
        </p:nvGrpSpPr>
        <p:grpSpPr>
          <a:xfrm>
            <a:off x="10909654" y="16324230"/>
            <a:ext cx="11458887" cy="1810758"/>
            <a:chOff x="7035000" y="16468501"/>
            <a:chExt cx="11458887" cy="1810758"/>
          </a:xfrm>
        </p:grpSpPr>
        <p:sp>
          <p:nvSpPr>
            <p:cNvPr id="24" name="Subtitle 2">
              <a:extLst>
                <a:ext uri="{FF2B5EF4-FFF2-40B4-BE49-F238E27FC236}">
                  <a16:creationId xmlns:a16="http://schemas.microsoft.com/office/drawing/2014/main" id="{8A1A0D29-8F6E-4D42-9751-2E7380A82960}"/>
                </a:ext>
              </a:extLst>
            </p:cNvPr>
            <p:cNvSpPr txBox="1">
              <a:spLocks/>
            </p:cNvSpPr>
            <p:nvPr userDrawn="1"/>
          </p:nvSpPr>
          <p:spPr>
            <a:xfrm>
              <a:off x="7035000" y="16468501"/>
              <a:ext cx="10328828" cy="1810758"/>
            </a:xfrm>
            <a:prstGeom prst="rect">
              <a:avLst/>
            </a:prstGeom>
          </p:spPr>
          <p:txBody>
            <a:bodyPr vert="horz" lIns="91440" tIns="45720" rIns="91440" bIns="45720" rtlCol="0" anchor="ctr">
              <a:normAutofit/>
            </a:bodyPr>
            <a:lstStyle>
              <a:lvl1pPr marL="0" indent="0" algn="l" defTabSz="2400026" rtl="0" eaLnBrk="1" latinLnBrk="0" hangingPunct="1">
                <a:lnSpc>
                  <a:spcPct val="90000"/>
                </a:lnSpc>
                <a:spcBef>
                  <a:spcPts val="2625"/>
                </a:spcBef>
                <a:buFont typeface="Arial" panose="020B0604020202020204" pitchFamily="34" charset="0"/>
                <a:buNone/>
                <a:defRPr sz="8000" kern="1200">
                  <a:solidFill>
                    <a:srgbClr val="175781"/>
                  </a:solidFill>
                  <a:latin typeface="Droid Sans"/>
                  <a:ea typeface="+mn-ea"/>
                  <a:cs typeface="+mn-cs"/>
                </a:defRPr>
              </a:lvl1pPr>
              <a:lvl2pPr marL="1200013" indent="0" algn="ctr" defTabSz="2400026" rtl="0" eaLnBrk="1" latinLnBrk="0" hangingPunct="1">
                <a:lnSpc>
                  <a:spcPct val="90000"/>
                </a:lnSpc>
                <a:spcBef>
                  <a:spcPts val="1312"/>
                </a:spcBef>
                <a:buFont typeface="Arial" panose="020B0604020202020204" pitchFamily="34" charset="0"/>
                <a:buNone/>
                <a:defRPr sz="5249" kern="1200">
                  <a:solidFill>
                    <a:schemeClr val="tx1"/>
                  </a:solidFill>
                  <a:latin typeface="+mn-lt"/>
                  <a:ea typeface="+mn-ea"/>
                  <a:cs typeface="+mn-cs"/>
                </a:defRPr>
              </a:lvl2pPr>
              <a:lvl3pPr marL="2400026" indent="0" algn="ctr" defTabSz="2400026" rtl="0" eaLnBrk="1" latinLnBrk="0" hangingPunct="1">
                <a:lnSpc>
                  <a:spcPct val="90000"/>
                </a:lnSpc>
                <a:spcBef>
                  <a:spcPts val="1312"/>
                </a:spcBef>
                <a:buFont typeface="Arial" panose="020B0604020202020204" pitchFamily="34" charset="0"/>
                <a:buNone/>
                <a:defRPr sz="4724" kern="1200">
                  <a:solidFill>
                    <a:schemeClr val="tx1"/>
                  </a:solidFill>
                  <a:latin typeface="+mn-lt"/>
                  <a:ea typeface="+mn-ea"/>
                  <a:cs typeface="+mn-cs"/>
                </a:defRPr>
              </a:lvl3pPr>
              <a:lvl4pPr marL="3600039"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4pPr>
              <a:lvl5pPr marL="4800051"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5pPr>
              <a:lvl6pPr marL="6000064"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6pPr>
              <a:lvl7pPr marL="7200077"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7pPr>
              <a:lvl8pPr marL="8400090"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8pPr>
              <a:lvl9pPr marL="9600103" indent="0" algn="ctr" defTabSz="2400026" rtl="0" eaLnBrk="1" latinLnBrk="0" hangingPunct="1">
                <a:lnSpc>
                  <a:spcPct val="90000"/>
                </a:lnSpc>
                <a:spcBef>
                  <a:spcPts val="1312"/>
                </a:spcBef>
                <a:buFont typeface="Arial" panose="020B0604020202020204" pitchFamily="34" charset="0"/>
                <a:buNone/>
                <a:defRPr sz="4200" kern="1200">
                  <a:solidFill>
                    <a:schemeClr val="tx1"/>
                  </a:solidFill>
                  <a:latin typeface="+mn-lt"/>
                  <a:ea typeface="+mn-ea"/>
                  <a:cs typeface="+mn-cs"/>
                </a:defRPr>
              </a:lvl9pPr>
            </a:lstStyle>
            <a:p>
              <a:r>
                <a:rPr lang="en-US" sz="6600" b="1" dirty="0">
                  <a:solidFill>
                    <a:srgbClr val="177F7B"/>
                  </a:solidFill>
                </a:rPr>
                <a:t>ntd-ngonetwork.org</a:t>
              </a:r>
            </a:p>
          </p:txBody>
        </p:sp>
        <p:pic>
          <p:nvPicPr>
            <p:cNvPr id="25" name="Picture 24" descr="A close up of a sign&#10;&#10;Description generated with very high confidence">
              <a:extLst>
                <a:ext uri="{FF2B5EF4-FFF2-40B4-BE49-F238E27FC236}">
                  <a16:creationId xmlns:a16="http://schemas.microsoft.com/office/drawing/2014/main" id="{58A686EC-D0CB-4340-99CB-DADF9519057C}"/>
                </a:ext>
              </a:extLst>
            </p:cNvPr>
            <p:cNvPicPr>
              <a:picLocks noChangeAspect="1"/>
            </p:cNvPicPr>
            <p:nvPr userDrawn="1"/>
          </p:nvPicPr>
          <p:blipFill>
            <a:blip r:embed="rId6" cstate="print">
              <a:extLst>
                <a:ext uri="{28A0092B-C50C-407E-A947-70E740481C1C}">
                  <a14:useLocalDpi xmlns:a14="http://schemas.microsoft.com/office/drawing/2010/main" val="0"/>
                </a:ext>
              </a:extLst>
            </a:blip>
            <a:stretch>
              <a:fillRect/>
            </a:stretch>
          </p:blipFill>
          <p:spPr>
            <a:xfrm>
              <a:off x="15995370" y="16857919"/>
              <a:ext cx="810922" cy="792000"/>
            </a:xfrm>
            <a:prstGeom prst="rect">
              <a:avLst/>
            </a:prstGeom>
          </p:spPr>
        </p:pic>
        <p:pic>
          <p:nvPicPr>
            <p:cNvPr id="26" name="Picture 25" descr="A picture containing ax&#10;&#10;Description generated with very high confidence">
              <a:extLst>
                <a:ext uri="{FF2B5EF4-FFF2-40B4-BE49-F238E27FC236}">
                  <a16:creationId xmlns:a16="http://schemas.microsoft.com/office/drawing/2014/main" id="{21C8B9F2-BD44-478B-9B03-D507F73054BA}"/>
                </a:ext>
              </a:extLst>
            </p:cNvPr>
            <p:cNvPicPr>
              <a:picLocks noChangeAspect="1"/>
            </p:cNvPicPr>
            <p:nvPr userDrawn="1"/>
          </p:nvPicPr>
          <p:blipFill>
            <a:blip r:embed="rId7" cstate="print">
              <a:extLst>
                <a:ext uri="{28A0092B-C50C-407E-A947-70E740481C1C}">
                  <a14:useLocalDpi xmlns:a14="http://schemas.microsoft.com/office/drawing/2010/main" val="0"/>
                </a:ext>
              </a:extLst>
            </a:blip>
            <a:stretch>
              <a:fillRect/>
            </a:stretch>
          </p:blipFill>
          <p:spPr>
            <a:xfrm>
              <a:off x="17544561" y="16856334"/>
              <a:ext cx="949326" cy="792000"/>
            </a:xfrm>
            <a:prstGeom prst="rect">
              <a:avLst/>
            </a:prstGeom>
          </p:spPr>
        </p:pic>
      </p:grpSp>
      <p:pic>
        <p:nvPicPr>
          <p:cNvPr id="27" name="Picture 2" descr="http://www.ntd-ngonetwork.org/sites/all/themes/nnn_theme/logo.png">
            <a:extLst>
              <a:ext uri="{FF2B5EF4-FFF2-40B4-BE49-F238E27FC236}">
                <a16:creationId xmlns:a16="http://schemas.microsoft.com/office/drawing/2014/main" id="{0221FFBC-2B69-49F9-9AEC-215A9DCA9935}"/>
              </a:ext>
            </a:extLst>
          </p:cNvPr>
          <p:cNvPicPr>
            <a:picLocks noChangeAspect="1" noChangeArrowheads="1"/>
          </p:cNvPicPr>
          <p:nvPr userDrawn="1"/>
        </p:nvPicPr>
        <p:blipFill rotWithShape="1">
          <a:blip r:embed="rId8">
            <a:extLst>
              <a:ext uri="{28A0092B-C50C-407E-A947-70E740481C1C}">
                <a14:useLocalDpi xmlns:a14="http://schemas.microsoft.com/office/drawing/2010/main" val="0"/>
              </a:ext>
            </a:extLst>
          </a:blip>
          <a:srcRect r="60903" b="69306"/>
          <a:stretch/>
        </p:blipFill>
        <p:spPr bwMode="auto">
          <a:xfrm>
            <a:off x="1603375" y="16633825"/>
            <a:ext cx="3440573" cy="883981"/>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303545976"/>
      </p:ext>
    </p:extLst>
  </p:cSld>
  <p:clrMap bg1="lt1" tx1="dk1" bg2="lt2" tx2="dk2" accent1="accent1" accent2="accent2" accent3="accent3" accent4="accent4" accent5="accent5" accent6="accent6" hlink="hlink" folHlink="folHlink"/>
  <p:sldLayoutIdLst>
    <p:sldLayoutId id="2147483725" r:id="rId1"/>
    <p:sldLayoutId id="2147483726" r:id="rId2"/>
    <p:sldLayoutId id="2147483727" r:id="rId3"/>
    <p:sldLayoutId id="2147483728" r:id="rId4"/>
  </p:sldLayoutIdLst>
  <p:txStyles>
    <p:titleStyle>
      <a:lvl1pPr algn="l" defTabSz="1800020" rtl="0" eaLnBrk="1" latinLnBrk="0" hangingPunct="1">
        <a:lnSpc>
          <a:spcPct val="90000"/>
        </a:lnSpc>
        <a:spcBef>
          <a:spcPct val="0"/>
        </a:spcBef>
        <a:buNone/>
        <a:defRPr sz="8662" kern="1200">
          <a:solidFill>
            <a:schemeClr val="tx1"/>
          </a:solidFill>
          <a:latin typeface="+mj-lt"/>
          <a:ea typeface="+mj-ea"/>
          <a:cs typeface="+mj-cs"/>
        </a:defRPr>
      </a:lvl1pPr>
    </p:titleStyle>
    <p:bodyStyle>
      <a:lvl1pPr marL="450005" indent="-450005" algn="l" defTabSz="1800020" rtl="0" eaLnBrk="1" latinLnBrk="0" hangingPunct="1">
        <a:lnSpc>
          <a:spcPct val="90000"/>
        </a:lnSpc>
        <a:spcBef>
          <a:spcPts val="1969"/>
        </a:spcBef>
        <a:buFont typeface="Arial" panose="020B0604020202020204" pitchFamily="34" charset="0"/>
        <a:buChar char="•"/>
        <a:defRPr sz="5512" kern="1200">
          <a:solidFill>
            <a:schemeClr val="tx1"/>
          </a:solidFill>
          <a:latin typeface="+mn-lt"/>
          <a:ea typeface="+mn-ea"/>
          <a:cs typeface="+mn-cs"/>
        </a:defRPr>
      </a:lvl1pPr>
      <a:lvl2pPr marL="1350014" indent="-450005" algn="l" defTabSz="1800020" rtl="0" eaLnBrk="1" latinLnBrk="0" hangingPunct="1">
        <a:lnSpc>
          <a:spcPct val="90000"/>
        </a:lnSpc>
        <a:spcBef>
          <a:spcPts val="984"/>
        </a:spcBef>
        <a:buFont typeface="Arial" panose="020B0604020202020204" pitchFamily="34" charset="0"/>
        <a:buChar char="•"/>
        <a:defRPr sz="4724" kern="1200">
          <a:solidFill>
            <a:schemeClr val="tx1"/>
          </a:solidFill>
          <a:latin typeface="+mn-lt"/>
          <a:ea typeface="+mn-ea"/>
          <a:cs typeface="+mn-cs"/>
        </a:defRPr>
      </a:lvl2pPr>
      <a:lvl3pPr marL="2250024" indent="-450005" algn="l" defTabSz="1800020" rtl="0" eaLnBrk="1" latinLnBrk="0" hangingPunct="1">
        <a:lnSpc>
          <a:spcPct val="90000"/>
        </a:lnSpc>
        <a:spcBef>
          <a:spcPts val="984"/>
        </a:spcBef>
        <a:buFont typeface="Arial" panose="020B0604020202020204" pitchFamily="34" charset="0"/>
        <a:buChar char="•"/>
        <a:defRPr sz="3937" kern="1200">
          <a:solidFill>
            <a:schemeClr val="tx1"/>
          </a:solidFill>
          <a:latin typeface="+mn-lt"/>
          <a:ea typeface="+mn-ea"/>
          <a:cs typeface="+mn-cs"/>
        </a:defRPr>
      </a:lvl3pPr>
      <a:lvl4pPr marL="315003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4pPr>
      <a:lvl5pPr marL="4050044"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5pPr>
      <a:lvl6pPr marL="4950053"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6pPr>
      <a:lvl7pPr marL="585006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7pPr>
      <a:lvl8pPr marL="675007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8pPr>
      <a:lvl9pPr marL="7650082" indent="-450005" algn="l" defTabSz="1800020" rtl="0" eaLnBrk="1" latinLnBrk="0" hangingPunct="1">
        <a:lnSpc>
          <a:spcPct val="90000"/>
        </a:lnSpc>
        <a:spcBef>
          <a:spcPts val="984"/>
        </a:spcBef>
        <a:buFont typeface="Arial" panose="020B0604020202020204" pitchFamily="34" charset="0"/>
        <a:buChar char="•"/>
        <a:defRPr sz="3543" kern="1200">
          <a:solidFill>
            <a:schemeClr val="tx1"/>
          </a:solidFill>
          <a:latin typeface="+mn-lt"/>
          <a:ea typeface="+mn-ea"/>
          <a:cs typeface="+mn-cs"/>
        </a:defRPr>
      </a:lvl9pPr>
    </p:bodyStyle>
    <p:otherStyle>
      <a:defPPr>
        <a:defRPr lang="en-US"/>
      </a:defPPr>
      <a:lvl1pPr marL="0" algn="l" defTabSz="1800020" rtl="0" eaLnBrk="1" latinLnBrk="0" hangingPunct="1">
        <a:defRPr sz="3543" kern="1200">
          <a:solidFill>
            <a:schemeClr val="tx1"/>
          </a:solidFill>
          <a:latin typeface="+mn-lt"/>
          <a:ea typeface="+mn-ea"/>
          <a:cs typeface="+mn-cs"/>
        </a:defRPr>
      </a:lvl1pPr>
      <a:lvl2pPr marL="900010" algn="l" defTabSz="1800020" rtl="0" eaLnBrk="1" latinLnBrk="0" hangingPunct="1">
        <a:defRPr sz="3543" kern="1200">
          <a:solidFill>
            <a:schemeClr val="tx1"/>
          </a:solidFill>
          <a:latin typeface="+mn-lt"/>
          <a:ea typeface="+mn-ea"/>
          <a:cs typeface="+mn-cs"/>
        </a:defRPr>
      </a:lvl2pPr>
      <a:lvl3pPr marL="1800020" algn="l" defTabSz="1800020" rtl="0" eaLnBrk="1" latinLnBrk="0" hangingPunct="1">
        <a:defRPr sz="3543" kern="1200">
          <a:solidFill>
            <a:schemeClr val="tx1"/>
          </a:solidFill>
          <a:latin typeface="+mn-lt"/>
          <a:ea typeface="+mn-ea"/>
          <a:cs typeface="+mn-cs"/>
        </a:defRPr>
      </a:lvl3pPr>
      <a:lvl4pPr marL="2700029" algn="l" defTabSz="1800020" rtl="0" eaLnBrk="1" latinLnBrk="0" hangingPunct="1">
        <a:defRPr sz="3543" kern="1200">
          <a:solidFill>
            <a:schemeClr val="tx1"/>
          </a:solidFill>
          <a:latin typeface="+mn-lt"/>
          <a:ea typeface="+mn-ea"/>
          <a:cs typeface="+mn-cs"/>
        </a:defRPr>
      </a:lvl4pPr>
      <a:lvl5pPr marL="3600038" algn="l" defTabSz="1800020" rtl="0" eaLnBrk="1" latinLnBrk="0" hangingPunct="1">
        <a:defRPr sz="3543" kern="1200">
          <a:solidFill>
            <a:schemeClr val="tx1"/>
          </a:solidFill>
          <a:latin typeface="+mn-lt"/>
          <a:ea typeface="+mn-ea"/>
          <a:cs typeface="+mn-cs"/>
        </a:defRPr>
      </a:lvl5pPr>
      <a:lvl6pPr marL="4500048" algn="l" defTabSz="1800020" rtl="0" eaLnBrk="1" latinLnBrk="0" hangingPunct="1">
        <a:defRPr sz="3543" kern="1200">
          <a:solidFill>
            <a:schemeClr val="tx1"/>
          </a:solidFill>
          <a:latin typeface="+mn-lt"/>
          <a:ea typeface="+mn-ea"/>
          <a:cs typeface="+mn-cs"/>
        </a:defRPr>
      </a:lvl6pPr>
      <a:lvl7pPr marL="5400058" algn="l" defTabSz="1800020" rtl="0" eaLnBrk="1" latinLnBrk="0" hangingPunct="1">
        <a:defRPr sz="3543" kern="1200">
          <a:solidFill>
            <a:schemeClr val="tx1"/>
          </a:solidFill>
          <a:latin typeface="+mn-lt"/>
          <a:ea typeface="+mn-ea"/>
          <a:cs typeface="+mn-cs"/>
        </a:defRPr>
      </a:lvl7pPr>
      <a:lvl8pPr marL="6300068" algn="l" defTabSz="1800020" rtl="0" eaLnBrk="1" latinLnBrk="0" hangingPunct="1">
        <a:defRPr sz="3543" kern="1200">
          <a:solidFill>
            <a:schemeClr val="tx1"/>
          </a:solidFill>
          <a:latin typeface="+mn-lt"/>
          <a:ea typeface="+mn-ea"/>
          <a:cs typeface="+mn-cs"/>
        </a:defRPr>
      </a:lvl8pPr>
      <a:lvl9pPr marL="7200077" algn="l" defTabSz="1800020" rtl="0" eaLnBrk="1" latinLnBrk="0" hangingPunct="1">
        <a:defRPr sz="3543"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10999">
          <p15:clr>
            <a:srgbClr val="F26B43"/>
          </p15:clr>
        </p15:guide>
        <p15:guide id="2" pos="7134">
          <p15:clr>
            <a:srgbClr val="F26B43"/>
          </p15:clr>
        </p15:guide>
        <p15:guide id="3" pos="1010">
          <p15:clr>
            <a:srgbClr val="F26B43"/>
          </p15:clr>
        </p15:guide>
        <p15:guide id="4" orient="horz" pos="1134">
          <p15:clr>
            <a:srgbClr val="F26B43"/>
          </p15:clr>
        </p15:guide>
        <p15:guide id="5" pos="14109">
          <p15:clr>
            <a:srgbClr val="F26B43"/>
          </p15:clr>
        </p15:guide>
        <p15:guide id="6" orient="horz" pos="10478">
          <p15:clr>
            <a:srgbClr val="F26B43"/>
          </p15:clr>
        </p15:guide>
        <p15:guide id="7" pos="7985">
          <p15:clr>
            <a:srgbClr val="F26B43"/>
          </p15:clr>
        </p15:guide>
        <p15:guide id="8" pos="7560">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hyperlink" Target="http://www.ntd-ngonetwork.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chart" Target="../charts/chart1.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4.xml"/><Relationship Id="rId1" Type="http://schemas.openxmlformats.org/officeDocument/2006/relationships/slideLayout" Target="../slideLayouts/slideLayout6.xml"/><Relationship Id="rId4" Type="http://schemas.openxmlformats.org/officeDocument/2006/relationships/image" Target="../media/image5.emf"/></Relationships>
</file>

<file path=ppt/slides/_rels/slide8.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notesSlide" Target="../notesSlides/notesSlide5.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21">
            <a:extLst>
              <a:ext uri="{FF2B5EF4-FFF2-40B4-BE49-F238E27FC236}">
                <a16:creationId xmlns:a16="http://schemas.microsoft.com/office/drawing/2014/main" id="{C376BAB4-41C5-44CC-AEE1-387F924DDD23}"/>
              </a:ext>
            </a:extLst>
          </p:cNvPr>
          <p:cNvSpPr>
            <a:spLocks noGrp="1"/>
          </p:cNvSpPr>
          <p:nvPr>
            <p:ph type="title"/>
          </p:nvPr>
        </p:nvSpPr>
        <p:spPr>
          <a:xfrm>
            <a:off x="1634377" y="5175716"/>
            <a:ext cx="22367036" cy="3455587"/>
          </a:xfrm>
        </p:spPr>
        <p:txBody>
          <a:bodyPr/>
          <a:lstStyle/>
          <a:p>
            <a:r>
              <a:rPr lang="en-US" sz="8000" dirty="0"/>
              <a:t>Lymphatic Filariasis Disease Specific Meeting</a:t>
            </a:r>
            <a:br>
              <a:rPr lang="en-US" dirty="0"/>
            </a:br>
            <a:r>
              <a:rPr lang="en-US" i="1" dirty="0"/>
              <a:t>Disease Management, Disability and Inclusion</a:t>
            </a:r>
            <a:br>
              <a:rPr lang="en-US" i="1" dirty="0"/>
            </a:br>
            <a:r>
              <a:rPr lang="en-US" i="1" dirty="0"/>
              <a:t>MMDP / DMDI Subgroup Update</a:t>
            </a:r>
            <a:br>
              <a:rPr lang="en-US" sz="8000" dirty="0"/>
            </a:br>
            <a:endParaRPr lang="en-GB" dirty="0"/>
          </a:p>
        </p:txBody>
      </p:sp>
      <p:sp>
        <p:nvSpPr>
          <p:cNvPr id="24" name="Text Placeholder 23">
            <a:extLst>
              <a:ext uri="{FF2B5EF4-FFF2-40B4-BE49-F238E27FC236}">
                <a16:creationId xmlns:a16="http://schemas.microsoft.com/office/drawing/2014/main" id="{B4D5AA19-0667-4FDB-9553-D4C1FF709524}"/>
              </a:ext>
            </a:extLst>
          </p:cNvPr>
          <p:cNvSpPr>
            <a:spLocks noGrp="1"/>
          </p:cNvSpPr>
          <p:nvPr>
            <p:ph type="body" sz="quarter" idx="12"/>
          </p:nvPr>
        </p:nvSpPr>
        <p:spPr>
          <a:xfrm>
            <a:off x="1629386" y="14200094"/>
            <a:ext cx="15367695" cy="1050792"/>
          </a:xfrm>
        </p:spPr>
        <p:txBody>
          <a:bodyPr/>
          <a:lstStyle/>
          <a:p>
            <a:r>
              <a:rPr lang="en-US" sz="5400" dirty="0"/>
              <a:t>Wednesday September 26, 2018</a:t>
            </a:r>
            <a:endParaRPr lang="en-GB" dirty="0">
              <a:solidFill>
                <a:schemeClr val="tx1"/>
              </a:solidFill>
            </a:endParaRPr>
          </a:p>
        </p:txBody>
      </p:sp>
      <p:sp>
        <p:nvSpPr>
          <p:cNvPr id="4" name="Rectangle 3">
            <a:extLst>
              <a:ext uri="{FF2B5EF4-FFF2-40B4-BE49-F238E27FC236}">
                <a16:creationId xmlns:a16="http://schemas.microsoft.com/office/drawing/2014/main" id="{7397AB87-ECAB-0E4A-AD8A-11E500F00A55}"/>
              </a:ext>
            </a:extLst>
          </p:cNvPr>
          <p:cNvSpPr/>
          <p:nvPr/>
        </p:nvSpPr>
        <p:spPr>
          <a:xfrm>
            <a:off x="1629386" y="8989472"/>
            <a:ext cx="21535414" cy="4524315"/>
          </a:xfrm>
          <a:prstGeom prst="rect">
            <a:avLst/>
          </a:prstGeom>
        </p:spPr>
        <p:txBody>
          <a:bodyPr wrap="square">
            <a:spAutoFit/>
          </a:bodyPr>
          <a:lstStyle/>
          <a:p>
            <a:r>
              <a:rPr lang="en-US" sz="4800" b="1" dirty="0">
                <a:solidFill>
                  <a:srgbClr val="175781"/>
                </a:solidFill>
                <a:latin typeface="Palatino" pitchFamily="2" charset="77"/>
                <a:ea typeface="Palatino" pitchFamily="2" charset="77"/>
              </a:rPr>
              <a:t>Linda F. Lehman, OTR/L MPH </a:t>
            </a:r>
            <a:r>
              <a:rPr lang="en-US" sz="4800" b="1" dirty="0" err="1">
                <a:solidFill>
                  <a:srgbClr val="175781"/>
                </a:solidFill>
                <a:latin typeface="Palatino" pitchFamily="2" charset="77"/>
                <a:ea typeface="Palatino" pitchFamily="2" charset="77"/>
              </a:rPr>
              <a:t>C.Ped</a:t>
            </a:r>
            <a:endParaRPr lang="en-US" sz="4800" b="1" dirty="0">
              <a:solidFill>
                <a:srgbClr val="175781"/>
              </a:solidFill>
              <a:latin typeface="Palatino" pitchFamily="2" charset="77"/>
              <a:ea typeface="Palatino" pitchFamily="2" charset="77"/>
            </a:endParaRPr>
          </a:p>
          <a:p>
            <a:r>
              <a:rPr lang="en-US" sz="4800" dirty="0">
                <a:solidFill>
                  <a:srgbClr val="175781"/>
                </a:solidFill>
                <a:latin typeface="Palatino" pitchFamily="2" charset="77"/>
                <a:ea typeface="Palatino" pitchFamily="2" charset="77"/>
              </a:rPr>
              <a:t>Senior Advisor for MMDP, American Leprosy Missions</a:t>
            </a:r>
          </a:p>
          <a:p>
            <a:endParaRPr lang="en-US" sz="4800" b="1" dirty="0">
              <a:solidFill>
                <a:srgbClr val="175781"/>
              </a:solidFill>
              <a:latin typeface="Palatino" pitchFamily="2" charset="77"/>
              <a:ea typeface="Palatino" pitchFamily="2" charset="77"/>
            </a:endParaRPr>
          </a:p>
          <a:p>
            <a:r>
              <a:rPr lang="en-US" sz="4800" b="1" dirty="0">
                <a:solidFill>
                  <a:srgbClr val="175781"/>
                </a:solidFill>
                <a:latin typeface="Palatino" pitchFamily="2" charset="77"/>
                <a:ea typeface="Palatino" pitchFamily="2" charset="77"/>
              </a:rPr>
              <a:t>Jan Douglass, PhD</a:t>
            </a:r>
          </a:p>
          <a:p>
            <a:r>
              <a:rPr lang="en-US" sz="4800" dirty="0">
                <a:solidFill>
                  <a:srgbClr val="175781"/>
                </a:solidFill>
                <a:latin typeface="Palatino" pitchFamily="2" charset="77"/>
                <a:ea typeface="Palatino" pitchFamily="2" charset="77"/>
              </a:rPr>
              <a:t>Lymphoedema Consultant,</a:t>
            </a:r>
          </a:p>
          <a:p>
            <a:r>
              <a:rPr lang="en-US" sz="4800" b="1" dirty="0">
                <a:solidFill>
                  <a:srgbClr val="175781"/>
                </a:solidFill>
                <a:latin typeface="Palatino" pitchFamily="2" charset="77"/>
                <a:ea typeface="Palatino" pitchFamily="2" charset="77"/>
              </a:rPr>
              <a:t>Centre of NTDs, </a:t>
            </a:r>
            <a:r>
              <a:rPr lang="en-US" sz="4800" dirty="0">
                <a:solidFill>
                  <a:srgbClr val="175781"/>
                </a:solidFill>
                <a:latin typeface="Palatino" pitchFamily="2" charset="77"/>
                <a:ea typeface="Palatino" pitchFamily="2" charset="77"/>
              </a:rPr>
              <a:t>Liverpool School of Tropical Medicine</a:t>
            </a:r>
          </a:p>
        </p:txBody>
      </p:sp>
    </p:spTree>
    <p:extLst>
      <p:ext uri="{BB962C8B-B14F-4D97-AF65-F5344CB8AC3E}">
        <p14:creationId xmlns:p14="http://schemas.microsoft.com/office/powerpoint/2010/main" val="3668741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9B4F753-1134-4DC7-8D22-236A532DB3D4}"/>
              </a:ext>
            </a:extLst>
          </p:cNvPr>
          <p:cNvSpPr>
            <a:spLocks noGrp="1"/>
          </p:cNvSpPr>
          <p:nvPr>
            <p:ph type="body" sz="quarter" idx="10"/>
          </p:nvPr>
        </p:nvSpPr>
        <p:spPr>
          <a:xfrm>
            <a:off x="1603825" y="8028539"/>
            <a:ext cx="20766377" cy="6713621"/>
          </a:xfrm>
        </p:spPr>
        <p:txBody>
          <a:bodyPr/>
          <a:lstStyle/>
          <a:p>
            <a:pPr>
              <a:lnSpc>
                <a:spcPct val="100000"/>
              </a:lnSpc>
              <a:spcBef>
                <a:spcPts val="0"/>
              </a:spcBef>
              <a:spcAft>
                <a:spcPts val="1800"/>
              </a:spcAft>
            </a:pPr>
            <a:r>
              <a:rPr lang="en-GB" sz="6000" dirty="0"/>
              <a:t>Poverty, costs, limited resources</a:t>
            </a:r>
          </a:p>
          <a:p>
            <a:pPr>
              <a:lnSpc>
                <a:spcPct val="100000"/>
              </a:lnSpc>
              <a:spcBef>
                <a:spcPts val="0"/>
              </a:spcBef>
              <a:spcAft>
                <a:spcPts val="1800"/>
              </a:spcAft>
            </a:pPr>
            <a:r>
              <a:rPr lang="en-GB" sz="6000" dirty="0"/>
              <a:t>Attitudes, Knowledge and Awareness about DMDI</a:t>
            </a:r>
          </a:p>
          <a:p>
            <a:pPr>
              <a:lnSpc>
                <a:spcPct val="100000"/>
              </a:lnSpc>
              <a:spcBef>
                <a:spcPts val="0"/>
              </a:spcBef>
              <a:spcAft>
                <a:spcPts val="1800"/>
              </a:spcAft>
            </a:pPr>
            <a:r>
              <a:rPr lang="en-GB" sz="6000" dirty="0"/>
              <a:t>Limited Accessibility and Availability to DMDI</a:t>
            </a:r>
          </a:p>
          <a:p>
            <a:pPr>
              <a:lnSpc>
                <a:spcPct val="100000"/>
              </a:lnSpc>
              <a:spcBef>
                <a:spcPts val="0"/>
              </a:spcBef>
              <a:spcAft>
                <a:spcPts val="1800"/>
              </a:spcAft>
            </a:pPr>
            <a:r>
              <a:rPr lang="en-GB" sz="6000" dirty="0"/>
              <a:t>Weak peripheral health system, limited support and commitment</a:t>
            </a:r>
          </a:p>
          <a:p>
            <a:pPr>
              <a:lnSpc>
                <a:spcPct val="100000"/>
              </a:lnSpc>
              <a:spcBef>
                <a:spcPts val="0"/>
              </a:spcBef>
              <a:spcAft>
                <a:spcPts val="1800"/>
              </a:spcAft>
            </a:pPr>
            <a:r>
              <a:rPr lang="en-GB" sz="6000" dirty="0"/>
              <a:t>Development of capacity at all levels, especially in conflict areas</a:t>
            </a:r>
          </a:p>
        </p:txBody>
      </p:sp>
      <p:sp>
        <p:nvSpPr>
          <p:cNvPr id="4" name="Title 3">
            <a:extLst>
              <a:ext uri="{FF2B5EF4-FFF2-40B4-BE49-F238E27FC236}">
                <a16:creationId xmlns:a16="http://schemas.microsoft.com/office/drawing/2014/main" id="{97F99DCC-BF69-407E-B82A-E8CF31E70EB9}"/>
              </a:ext>
            </a:extLst>
          </p:cNvPr>
          <p:cNvSpPr>
            <a:spLocks noGrp="1"/>
          </p:cNvSpPr>
          <p:nvPr>
            <p:ph type="title"/>
          </p:nvPr>
        </p:nvSpPr>
        <p:spPr>
          <a:xfrm>
            <a:off x="1603824" y="1066800"/>
            <a:ext cx="20793765" cy="2374232"/>
          </a:xfrm>
        </p:spPr>
        <p:txBody>
          <a:bodyPr/>
          <a:lstStyle/>
          <a:p>
            <a:r>
              <a:rPr lang="en-GB" sz="8000" dirty="0"/>
              <a:t>DMDI Survey Responses: Causes making it difficult for people with NTDs to access DMDI interventions</a:t>
            </a:r>
          </a:p>
        </p:txBody>
      </p:sp>
      <p:sp>
        <p:nvSpPr>
          <p:cNvPr id="6" name="Text Placeholder 5">
            <a:extLst>
              <a:ext uri="{FF2B5EF4-FFF2-40B4-BE49-F238E27FC236}">
                <a16:creationId xmlns:a16="http://schemas.microsoft.com/office/drawing/2014/main" id="{E09EE7A3-04C5-407A-B396-43777AE0CE45}"/>
              </a:ext>
            </a:extLst>
          </p:cNvPr>
          <p:cNvSpPr>
            <a:spLocks noGrp="1"/>
          </p:cNvSpPr>
          <p:nvPr>
            <p:ph type="body" sz="quarter" idx="11"/>
          </p:nvPr>
        </p:nvSpPr>
        <p:spPr>
          <a:xfrm>
            <a:off x="1603824" y="5122652"/>
            <a:ext cx="20793764" cy="2375428"/>
          </a:xfrm>
        </p:spPr>
        <p:txBody>
          <a:bodyPr/>
          <a:lstStyle/>
          <a:p>
            <a:pPr algn="ctr"/>
            <a:r>
              <a:rPr lang="en-GB" sz="7000" dirty="0"/>
              <a:t>“</a:t>
            </a:r>
            <a:r>
              <a:rPr lang="en-US" sz="7000" dirty="0"/>
              <a:t>Care packages are not close enough to affected communities and people with disabilities </a:t>
            </a:r>
            <a:r>
              <a:rPr lang="en-GB" sz="7000" dirty="0"/>
              <a:t>”</a:t>
            </a:r>
          </a:p>
        </p:txBody>
      </p:sp>
    </p:spTree>
    <p:extLst>
      <p:ext uri="{BB962C8B-B14F-4D97-AF65-F5344CB8AC3E}">
        <p14:creationId xmlns:p14="http://schemas.microsoft.com/office/powerpoint/2010/main" val="168908217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6BF3ED92-48B5-0E46-AE73-4D7DA4B4864E}"/>
              </a:ext>
            </a:extLst>
          </p:cNvPr>
          <p:cNvSpPr>
            <a:spLocks noGrp="1"/>
          </p:cNvSpPr>
          <p:nvPr>
            <p:ph type="body" sz="quarter" idx="10"/>
          </p:nvPr>
        </p:nvSpPr>
        <p:spPr>
          <a:xfrm>
            <a:off x="2946400" y="6189579"/>
            <a:ext cx="19423802" cy="9974981"/>
          </a:xfrm>
        </p:spPr>
        <p:txBody>
          <a:bodyPr/>
          <a:lstStyle/>
          <a:p>
            <a:r>
              <a:rPr lang="en-US" sz="6000" b="1" dirty="0"/>
              <a:t>Funding and Budget </a:t>
            </a:r>
            <a:r>
              <a:rPr lang="en-US" sz="6000" dirty="0"/>
              <a:t>(13)</a:t>
            </a:r>
          </a:p>
          <a:p>
            <a:r>
              <a:rPr lang="en-US" sz="6000" b="1" dirty="0"/>
              <a:t>WHO and Government Commitment to DMDI and Community Ownership(8)</a:t>
            </a:r>
          </a:p>
          <a:p>
            <a:r>
              <a:rPr lang="en-US" sz="6000" b="1" dirty="0"/>
              <a:t>Clear Guidelines and Inclusion of DMDI Indicators (3)</a:t>
            </a:r>
          </a:p>
          <a:p>
            <a:r>
              <a:rPr lang="en-US" sz="6000" dirty="0"/>
              <a:t>Other (1)</a:t>
            </a:r>
          </a:p>
          <a:p>
            <a:pPr lvl="1"/>
            <a:r>
              <a:rPr lang="en-US" sz="6000" dirty="0"/>
              <a:t>Change of mindset (all)</a:t>
            </a:r>
          </a:p>
          <a:p>
            <a:pPr lvl="1"/>
            <a:r>
              <a:rPr lang="en-US" sz="6000" dirty="0"/>
              <a:t>Expert advice to local </a:t>
            </a:r>
            <a:r>
              <a:rPr lang="en-US" sz="6000" dirty="0" err="1"/>
              <a:t>programmes</a:t>
            </a:r>
            <a:endParaRPr lang="en-US" sz="6000" dirty="0"/>
          </a:p>
          <a:p>
            <a:pPr lvl="1"/>
            <a:r>
              <a:rPr lang="en-US" sz="6000" dirty="0"/>
              <a:t>Improved access to patients in remote areas</a:t>
            </a:r>
          </a:p>
          <a:p>
            <a:pPr lvl="1"/>
            <a:r>
              <a:rPr lang="en-US" sz="6000" dirty="0"/>
              <a:t>Increase number of professionals trained to develop DMDI work</a:t>
            </a:r>
          </a:p>
        </p:txBody>
      </p:sp>
      <p:sp>
        <p:nvSpPr>
          <p:cNvPr id="9" name="Title 8">
            <a:extLst>
              <a:ext uri="{FF2B5EF4-FFF2-40B4-BE49-F238E27FC236}">
                <a16:creationId xmlns:a16="http://schemas.microsoft.com/office/drawing/2014/main" id="{DCC77378-440D-48C7-AAAF-7402FADBC2E9}"/>
              </a:ext>
            </a:extLst>
          </p:cNvPr>
          <p:cNvSpPr>
            <a:spLocks noGrp="1"/>
          </p:cNvSpPr>
          <p:nvPr>
            <p:ph type="title"/>
          </p:nvPr>
        </p:nvSpPr>
        <p:spPr>
          <a:xfrm>
            <a:off x="1603825" y="453390"/>
            <a:ext cx="20793764" cy="1605882"/>
          </a:xfrm>
        </p:spPr>
        <p:txBody>
          <a:bodyPr/>
          <a:lstStyle/>
          <a:p>
            <a:r>
              <a:rPr lang="en-GB" sz="8000" dirty="0"/>
              <a:t>DMDI Survey Responses: What is Needed to Develop DMDI Activities</a:t>
            </a:r>
          </a:p>
        </p:txBody>
      </p:sp>
      <p:sp>
        <p:nvSpPr>
          <p:cNvPr id="3" name="Text Placeholder 2">
            <a:extLst>
              <a:ext uri="{FF2B5EF4-FFF2-40B4-BE49-F238E27FC236}">
                <a16:creationId xmlns:a16="http://schemas.microsoft.com/office/drawing/2014/main" id="{45D62521-2BE0-5E4E-BBF9-71F4E62FA122}"/>
              </a:ext>
            </a:extLst>
          </p:cNvPr>
          <p:cNvSpPr>
            <a:spLocks noGrp="1"/>
          </p:cNvSpPr>
          <p:nvPr>
            <p:ph type="body" sz="quarter" idx="11"/>
          </p:nvPr>
        </p:nvSpPr>
        <p:spPr>
          <a:xfrm>
            <a:off x="1603824" y="3029692"/>
            <a:ext cx="21408576" cy="2913908"/>
          </a:xfrm>
        </p:spPr>
        <p:txBody>
          <a:bodyPr/>
          <a:lstStyle/>
          <a:p>
            <a:pPr marL="857250" indent="-857250">
              <a:buFont typeface="Arial" panose="020B0604020202020204" pitchFamily="34" charset="0"/>
              <a:buChar char="•"/>
            </a:pPr>
            <a:r>
              <a:rPr lang="en-US" b="0" dirty="0"/>
              <a:t>“Disease specific groups include DMDI into their plans of action”</a:t>
            </a:r>
          </a:p>
          <a:p>
            <a:pPr marL="857250" indent="-857250">
              <a:buFont typeface="Arial" panose="020B0604020202020204" pitchFamily="34" charset="0"/>
              <a:buChar char="•"/>
            </a:pPr>
            <a:r>
              <a:rPr lang="en-US" b="0" dirty="0"/>
              <a:t>“Participation of affected communities and individuals through the programs at all levels “</a:t>
            </a:r>
          </a:p>
        </p:txBody>
      </p:sp>
    </p:spTree>
    <p:extLst>
      <p:ext uri="{BB962C8B-B14F-4D97-AF65-F5344CB8AC3E}">
        <p14:creationId xmlns:p14="http://schemas.microsoft.com/office/powerpoint/2010/main" val="36611998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ext Placeholder 7">
            <a:extLst>
              <a:ext uri="{FF2B5EF4-FFF2-40B4-BE49-F238E27FC236}">
                <a16:creationId xmlns:a16="http://schemas.microsoft.com/office/drawing/2014/main" id="{BACF96FD-234A-374E-8DB5-02A17AA602C0}"/>
              </a:ext>
            </a:extLst>
          </p:cNvPr>
          <p:cNvSpPr>
            <a:spLocks noGrp="1"/>
          </p:cNvSpPr>
          <p:nvPr>
            <p:ph type="body" sz="quarter" idx="10"/>
          </p:nvPr>
        </p:nvSpPr>
        <p:spPr>
          <a:xfrm>
            <a:off x="1603825" y="4228698"/>
            <a:ext cx="20766377" cy="12291462"/>
          </a:xfrm>
        </p:spPr>
        <p:txBody>
          <a:bodyPr/>
          <a:lstStyle/>
          <a:p>
            <a:r>
              <a:rPr lang="en-US" sz="7200" dirty="0"/>
              <a:t>Participation in NNN DMDI working group</a:t>
            </a:r>
          </a:p>
          <a:p>
            <a:r>
              <a:rPr lang="en-US" sz="7200" dirty="0"/>
              <a:t>New MMDP LF sub group coordinator: Jan Douglass</a:t>
            </a:r>
          </a:p>
          <a:p>
            <a:r>
              <a:rPr lang="en-US" sz="7200" dirty="0"/>
              <a:t>Enhance morbidity management through two-staged approach for interventions</a:t>
            </a:r>
          </a:p>
          <a:p>
            <a:r>
              <a:rPr lang="en-US" sz="7200" dirty="0"/>
              <a:t>Integrate morbidity management</a:t>
            </a:r>
          </a:p>
          <a:p>
            <a:r>
              <a:rPr lang="en-US" sz="7200" dirty="0"/>
              <a:t>Morbidity targets (leprosy): early, stage and child data</a:t>
            </a:r>
          </a:p>
          <a:p>
            <a:r>
              <a:rPr lang="en-US" sz="7200" dirty="0"/>
              <a:t>WEBINAR possibilities:</a:t>
            </a:r>
          </a:p>
          <a:p>
            <a:pPr lvl="1"/>
            <a:r>
              <a:rPr lang="en-US" sz="7200" dirty="0"/>
              <a:t>Review of basic lymphatic physiology</a:t>
            </a:r>
          </a:p>
          <a:p>
            <a:pPr lvl="1"/>
            <a:r>
              <a:rPr lang="en-US" sz="7200" dirty="0"/>
              <a:t>Learning from best practices in other forms of lymphoedema</a:t>
            </a:r>
          </a:p>
          <a:p>
            <a:endParaRPr lang="en-US" sz="7200" dirty="0"/>
          </a:p>
          <a:p>
            <a:endParaRPr lang="en-US" sz="7200" dirty="0"/>
          </a:p>
          <a:p>
            <a:pPr marL="0" indent="0">
              <a:buNone/>
            </a:pPr>
            <a:endParaRPr lang="en-US" sz="7200" dirty="0"/>
          </a:p>
        </p:txBody>
      </p:sp>
      <p:sp>
        <p:nvSpPr>
          <p:cNvPr id="7" name="Title 6">
            <a:extLst>
              <a:ext uri="{FF2B5EF4-FFF2-40B4-BE49-F238E27FC236}">
                <a16:creationId xmlns:a16="http://schemas.microsoft.com/office/drawing/2014/main" id="{CEDDE503-E298-2B44-B0E8-E37EDC01F329}"/>
              </a:ext>
            </a:extLst>
          </p:cNvPr>
          <p:cNvSpPr txBox="1">
            <a:spLocks noGrp="1"/>
          </p:cNvSpPr>
          <p:nvPr>
            <p:ph type="title"/>
          </p:nvPr>
        </p:nvSpPr>
        <p:spPr>
          <a:xfrm>
            <a:off x="1603825" y="1225550"/>
            <a:ext cx="20793764" cy="1089529"/>
          </a:xfrm>
          <a:prstGeom prst="rect">
            <a:avLst/>
          </a:prstGeom>
          <a:noFill/>
        </p:spPr>
        <p:txBody>
          <a:bodyPr wrap="square" rtlCol="0">
            <a:spAutoFit/>
          </a:bodyPr>
          <a:lstStyle/>
          <a:p>
            <a:r>
              <a:rPr lang="en-US" dirty="0"/>
              <a:t>THE FUTURE for MMDP/DMDI sub-group in LF</a:t>
            </a:r>
            <a:endParaRPr lang="en-US" b="1" dirty="0"/>
          </a:p>
        </p:txBody>
      </p:sp>
      <p:sp>
        <p:nvSpPr>
          <p:cNvPr id="4" name="Text Placeholder 3">
            <a:extLst>
              <a:ext uri="{FF2B5EF4-FFF2-40B4-BE49-F238E27FC236}">
                <a16:creationId xmlns:a16="http://schemas.microsoft.com/office/drawing/2014/main" id="{D70C0550-5817-D84E-BB13-D00628CA6733}"/>
              </a:ext>
            </a:extLst>
          </p:cNvPr>
          <p:cNvSpPr>
            <a:spLocks noGrp="1"/>
          </p:cNvSpPr>
          <p:nvPr>
            <p:ph type="body" sz="quarter" idx="11"/>
          </p:nvPr>
        </p:nvSpPr>
        <p:spPr>
          <a:xfrm>
            <a:off x="1603824" y="2623292"/>
            <a:ext cx="20793764" cy="1286169"/>
          </a:xfrm>
        </p:spPr>
        <p:txBody>
          <a:bodyPr/>
          <a:lstStyle/>
          <a:p>
            <a:pPr algn="ctr"/>
            <a:r>
              <a:rPr lang="en-US" dirty="0"/>
              <a:t>Going </a:t>
            </a:r>
            <a:r>
              <a:rPr lang="en-US" sz="6600" dirty="0"/>
              <a:t>beyond</a:t>
            </a:r>
            <a:r>
              <a:rPr lang="en-US" dirty="0"/>
              <a:t> the “minimum package” in LF</a:t>
            </a:r>
          </a:p>
        </p:txBody>
      </p:sp>
    </p:spTree>
    <p:extLst>
      <p:ext uri="{BB962C8B-B14F-4D97-AF65-F5344CB8AC3E}">
        <p14:creationId xmlns:p14="http://schemas.microsoft.com/office/powerpoint/2010/main" val="344963531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itle 10">
            <a:extLst>
              <a:ext uri="{FF2B5EF4-FFF2-40B4-BE49-F238E27FC236}">
                <a16:creationId xmlns:a16="http://schemas.microsoft.com/office/drawing/2014/main" id="{DC419A8B-D16F-374E-B288-3BEF7A6C704B}"/>
              </a:ext>
            </a:extLst>
          </p:cNvPr>
          <p:cNvSpPr>
            <a:spLocks noGrp="1"/>
          </p:cNvSpPr>
          <p:nvPr>
            <p:ph type="title"/>
          </p:nvPr>
        </p:nvSpPr>
        <p:spPr>
          <a:xfrm>
            <a:off x="1603825" y="5370830"/>
            <a:ext cx="20793764" cy="1605882"/>
          </a:xfrm>
        </p:spPr>
        <p:txBody>
          <a:bodyPr/>
          <a:lstStyle/>
          <a:p>
            <a:pPr algn="ctr"/>
            <a:r>
              <a:rPr lang="en-US" sz="10000" dirty="0"/>
              <a:t>THANK YOU</a:t>
            </a:r>
          </a:p>
        </p:txBody>
      </p:sp>
    </p:spTree>
    <p:extLst>
      <p:ext uri="{BB962C8B-B14F-4D97-AF65-F5344CB8AC3E}">
        <p14:creationId xmlns:p14="http://schemas.microsoft.com/office/powerpoint/2010/main" val="26558862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ext Placeholder 12">
            <a:extLst>
              <a:ext uri="{FF2B5EF4-FFF2-40B4-BE49-F238E27FC236}">
                <a16:creationId xmlns:a16="http://schemas.microsoft.com/office/drawing/2014/main" id="{41C4F5F2-210C-4921-AF15-88C818295B4F}"/>
              </a:ext>
            </a:extLst>
          </p:cNvPr>
          <p:cNvSpPr>
            <a:spLocks noGrp="1"/>
          </p:cNvSpPr>
          <p:nvPr>
            <p:ph type="body" sz="quarter" idx="10"/>
          </p:nvPr>
        </p:nvSpPr>
        <p:spPr>
          <a:xfrm>
            <a:off x="1603825" y="6961188"/>
            <a:ext cx="20766377" cy="5637212"/>
          </a:xfrm>
        </p:spPr>
        <p:txBody>
          <a:bodyPr/>
          <a:lstStyle/>
          <a:p>
            <a:pPr marL="0" indent="0">
              <a:spcBef>
                <a:spcPts val="0"/>
              </a:spcBef>
              <a:spcAft>
                <a:spcPts val="1200"/>
              </a:spcAft>
              <a:buNone/>
            </a:pPr>
            <a:r>
              <a:rPr lang="en-US" sz="6000" b="1" dirty="0"/>
              <a:t>Disease Management, Disability and Inclusion (DMDI) </a:t>
            </a:r>
            <a:r>
              <a:rPr lang="en-US" sz="6000" dirty="0"/>
              <a:t>reflects a wider concept of interventions which were initially known as MMDP (morbidity management and disability prevention) </a:t>
            </a:r>
          </a:p>
          <a:p>
            <a:pPr marL="0" indent="0">
              <a:spcBef>
                <a:spcPts val="0"/>
              </a:spcBef>
              <a:spcAft>
                <a:spcPts val="1200"/>
              </a:spcAft>
              <a:buNone/>
            </a:pPr>
            <a:endParaRPr lang="en-US" sz="6000" dirty="0"/>
          </a:p>
          <a:p>
            <a:pPr marL="0" indent="0">
              <a:spcBef>
                <a:spcPts val="0"/>
              </a:spcBef>
              <a:spcAft>
                <a:spcPts val="1200"/>
              </a:spcAft>
              <a:buNone/>
            </a:pPr>
            <a:r>
              <a:rPr lang="en-US" sz="6000" dirty="0"/>
              <a:t>It addresses health, well-being and disability inclusion</a:t>
            </a:r>
          </a:p>
          <a:p>
            <a:endParaRPr lang="en-GB" sz="6000" dirty="0"/>
          </a:p>
        </p:txBody>
      </p:sp>
      <p:sp>
        <p:nvSpPr>
          <p:cNvPr id="12" name="Title 11">
            <a:extLst>
              <a:ext uri="{FF2B5EF4-FFF2-40B4-BE49-F238E27FC236}">
                <a16:creationId xmlns:a16="http://schemas.microsoft.com/office/drawing/2014/main" id="{1A2F8B34-EF89-4068-8C57-D674104C66D9}"/>
              </a:ext>
            </a:extLst>
          </p:cNvPr>
          <p:cNvSpPr>
            <a:spLocks noGrp="1"/>
          </p:cNvSpPr>
          <p:nvPr>
            <p:ph type="title"/>
          </p:nvPr>
        </p:nvSpPr>
        <p:spPr>
          <a:xfrm>
            <a:off x="1603825" y="1784350"/>
            <a:ext cx="20793764" cy="2484438"/>
          </a:xfrm>
        </p:spPr>
        <p:txBody>
          <a:bodyPr/>
          <a:lstStyle/>
          <a:p>
            <a:r>
              <a:rPr lang="en-US" dirty="0"/>
              <a:t>NNN Disease Management, Disability and Inclusion (DMDI) Working Group</a:t>
            </a:r>
            <a:endParaRPr lang="en-GB" dirty="0"/>
          </a:p>
        </p:txBody>
      </p:sp>
      <p:sp>
        <p:nvSpPr>
          <p:cNvPr id="5" name="Rectangle 4">
            <a:extLst>
              <a:ext uri="{FF2B5EF4-FFF2-40B4-BE49-F238E27FC236}">
                <a16:creationId xmlns:a16="http://schemas.microsoft.com/office/drawing/2014/main" id="{6A79C0A8-EDA6-D845-BB91-E6B81693BEA0}"/>
              </a:ext>
            </a:extLst>
          </p:cNvPr>
          <p:cNvSpPr/>
          <p:nvPr/>
        </p:nvSpPr>
        <p:spPr>
          <a:xfrm>
            <a:off x="7127195" y="4446924"/>
            <a:ext cx="8602035" cy="1015663"/>
          </a:xfrm>
          <a:prstGeom prst="rect">
            <a:avLst/>
          </a:prstGeom>
        </p:spPr>
        <p:txBody>
          <a:bodyPr wrap="none">
            <a:spAutoFit/>
          </a:bodyPr>
          <a:lstStyle/>
          <a:p>
            <a:pPr algn="ctr"/>
            <a:r>
              <a:rPr lang="en-US" sz="6000" b="1" dirty="0">
                <a:solidFill>
                  <a:srgbClr val="AC050A"/>
                </a:solidFill>
                <a:latin typeface="Arial"/>
                <a:cs typeface="Arial"/>
              </a:rPr>
              <a:t>“Leave no one behind”</a:t>
            </a:r>
          </a:p>
        </p:txBody>
      </p:sp>
    </p:spTree>
    <p:extLst>
      <p:ext uri="{BB962C8B-B14F-4D97-AF65-F5344CB8AC3E}">
        <p14:creationId xmlns:p14="http://schemas.microsoft.com/office/powerpoint/2010/main" val="363510356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42BBB74A-4581-C142-A57A-25B4D142B0B1}"/>
              </a:ext>
            </a:extLst>
          </p:cNvPr>
          <p:cNvSpPr>
            <a:spLocks noGrp="1"/>
          </p:cNvSpPr>
          <p:nvPr>
            <p:ph type="body" sz="quarter" idx="10"/>
          </p:nvPr>
        </p:nvSpPr>
        <p:spPr>
          <a:xfrm>
            <a:off x="1603825" y="5359400"/>
            <a:ext cx="20766377" cy="9226550"/>
          </a:xfrm>
        </p:spPr>
        <p:txBody>
          <a:bodyPr/>
          <a:lstStyle/>
          <a:p>
            <a:pPr marL="457200" indent="-640080">
              <a:lnSpc>
                <a:spcPct val="100000"/>
              </a:lnSpc>
              <a:spcBef>
                <a:spcPts val="0"/>
              </a:spcBef>
              <a:spcAft>
                <a:spcPts val="1800"/>
              </a:spcAft>
              <a:buFont typeface="+mj-lt"/>
              <a:buAutoNum type="arabicPeriod"/>
            </a:pPr>
            <a:r>
              <a:rPr lang="en-US" sz="6000" dirty="0">
                <a:latin typeface="Palatino Linotype" panose="02040502050505030304" pitchFamily="18" charset="0"/>
              </a:rPr>
              <a:t>Promote person-centered disease management, disability prevention, stigma reduction and other across NTDs in context of a comprehensive “continuum of care” approach.</a:t>
            </a:r>
          </a:p>
          <a:p>
            <a:pPr marL="457200" indent="-640080">
              <a:lnSpc>
                <a:spcPct val="100000"/>
              </a:lnSpc>
              <a:spcBef>
                <a:spcPts val="0"/>
              </a:spcBef>
              <a:spcAft>
                <a:spcPts val="1800"/>
              </a:spcAft>
              <a:buFont typeface="+mj-lt"/>
              <a:buAutoNum type="arabicPeriod"/>
            </a:pPr>
            <a:r>
              <a:rPr lang="en-US" sz="6000" dirty="0">
                <a:latin typeface="Palatino Linotype" panose="02040502050505030304" pitchFamily="18" charset="0"/>
              </a:rPr>
              <a:t>Position NTD related DMDI in the wider field of disability (UN CRPD, WHO ICF, IDDC, WHO Rehab 2030)</a:t>
            </a:r>
          </a:p>
          <a:p>
            <a:pPr marL="457200" indent="-640080">
              <a:lnSpc>
                <a:spcPct val="100000"/>
              </a:lnSpc>
              <a:spcBef>
                <a:spcPts val="0"/>
              </a:spcBef>
              <a:spcAft>
                <a:spcPts val="1800"/>
              </a:spcAft>
              <a:buFont typeface="+mj-lt"/>
              <a:buAutoNum type="arabicPeriod"/>
            </a:pPr>
            <a:r>
              <a:rPr lang="en-US" sz="6000" dirty="0">
                <a:latin typeface="Palatino Linotype" panose="02040502050505030304" pitchFamily="18" charset="0"/>
              </a:rPr>
              <a:t>Promote information sharing</a:t>
            </a:r>
          </a:p>
          <a:p>
            <a:pPr marL="457200" indent="-640080">
              <a:lnSpc>
                <a:spcPct val="100000"/>
              </a:lnSpc>
              <a:spcBef>
                <a:spcPts val="0"/>
              </a:spcBef>
              <a:spcAft>
                <a:spcPts val="1800"/>
              </a:spcAft>
              <a:buFont typeface="+mj-lt"/>
              <a:buAutoNum type="arabicPeriod"/>
            </a:pPr>
            <a:r>
              <a:rPr lang="en-US" sz="6000" dirty="0">
                <a:latin typeface="Palatino Linotype" panose="02040502050505030304" pitchFamily="18" charset="0"/>
              </a:rPr>
              <a:t>Promote the development and use of evidence-based and/or best practices in the field of DMDI</a:t>
            </a:r>
          </a:p>
          <a:p>
            <a:pPr marL="457200" indent="-640080">
              <a:lnSpc>
                <a:spcPct val="100000"/>
              </a:lnSpc>
              <a:spcBef>
                <a:spcPts val="0"/>
              </a:spcBef>
              <a:spcAft>
                <a:spcPts val="1800"/>
              </a:spcAft>
              <a:buFont typeface="+mj-lt"/>
              <a:buAutoNum type="arabicPeriod"/>
            </a:pPr>
            <a:r>
              <a:rPr lang="en-US" sz="6000" dirty="0">
                <a:latin typeface="Palatino Linotype" panose="02040502050505030304" pitchFamily="18" charset="0"/>
              </a:rPr>
              <a:t>Promote the implementation of DMDI across NTDs</a:t>
            </a:r>
          </a:p>
          <a:p>
            <a:pPr indent="-640080">
              <a:lnSpc>
                <a:spcPct val="100000"/>
              </a:lnSpc>
              <a:spcBef>
                <a:spcPts val="0"/>
              </a:spcBef>
              <a:spcAft>
                <a:spcPts val="1800"/>
              </a:spcAft>
            </a:pPr>
            <a:endParaRPr lang="en-US" sz="6000" dirty="0"/>
          </a:p>
        </p:txBody>
      </p:sp>
      <p:sp>
        <p:nvSpPr>
          <p:cNvPr id="5" name="Title 4">
            <a:extLst>
              <a:ext uri="{FF2B5EF4-FFF2-40B4-BE49-F238E27FC236}">
                <a16:creationId xmlns:a16="http://schemas.microsoft.com/office/drawing/2014/main" id="{00B69BAB-F11F-5546-BEBD-BC2F5DF480DB}"/>
              </a:ext>
            </a:extLst>
          </p:cNvPr>
          <p:cNvSpPr>
            <a:spLocks noGrp="1"/>
          </p:cNvSpPr>
          <p:nvPr>
            <p:ph type="title"/>
          </p:nvPr>
        </p:nvSpPr>
        <p:spPr>
          <a:xfrm>
            <a:off x="1603825" y="1835150"/>
            <a:ext cx="20793764" cy="2508250"/>
          </a:xfrm>
        </p:spPr>
        <p:txBody>
          <a:bodyPr/>
          <a:lstStyle/>
          <a:p>
            <a:r>
              <a:rPr lang="en-US" sz="8000" dirty="0">
                <a:cs typeface="Arial" panose="020B0604020202020204" pitchFamily="34" charset="0"/>
              </a:rPr>
              <a:t>Purpose of NNN DMDI Working Group</a:t>
            </a:r>
            <a:br>
              <a:rPr lang="en-US" sz="9600" dirty="0">
                <a:cs typeface="Arial" panose="020B0604020202020204" pitchFamily="34" charset="0"/>
              </a:rPr>
            </a:br>
            <a:r>
              <a:rPr lang="en-US" dirty="0">
                <a:cs typeface="Arial" panose="020B0604020202020204" pitchFamily="34" charset="0"/>
                <a:hlinkClick r:id="rId3"/>
              </a:rPr>
              <a:t>http://www.ntd-ngonetwork.org/</a:t>
            </a:r>
            <a:r>
              <a:rPr lang="en-US" dirty="0">
                <a:cs typeface="Arial" panose="020B0604020202020204" pitchFamily="34" charset="0"/>
              </a:rPr>
              <a:t>  - TOR for DMDI</a:t>
            </a:r>
            <a:endParaRPr lang="en-US" dirty="0"/>
          </a:p>
        </p:txBody>
      </p:sp>
    </p:spTree>
    <p:extLst>
      <p:ext uri="{BB962C8B-B14F-4D97-AF65-F5344CB8AC3E}">
        <p14:creationId xmlns:p14="http://schemas.microsoft.com/office/powerpoint/2010/main" val="414361529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 Placeholder 5">
            <a:extLst>
              <a:ext uri="{FF2B5EF4-FFF2-40B4-BE49-F238E27FC236}">
                <a16:creationId xmlns:a16="http://schemas.microsoft.com/office/drawing/2014/main" id="{C478BC5B-A41B-4242-BBE9-FF3B68A92801}"/>
              </a:ext>
            </a:extLst>
          </p:cNvPr>
          <p:cNvSpPr>
            <a:spLocks noGrp="1"/>
          </p:cNvSpPr>
          <p:nvPr>
            <p:ph type="body" sz="quarter" idx="10"/>
          </p:nvPr>
        </p:nvSpPr>
        <p:spPr>
          <a:xfrm>
            <a:off x="1603825" y="6781800"/>
            <a:ext cx="20766377" cy="8159750"/>
          </a:xfrm>
        </p:spPr>
        <p:txBody>
          <a:bodyPr/>
          <a:lstStyle/>
          <a:p>
            <a:pPr marL="457200" indent="-457200">
              <a:lnSpc>
                <a:spcPct val="100000"/>
              </a:lnSpc>
              <a:spcBef>
                <a:spcPts val="0"/>
              </a:spcBef>
              <a:spcAft>
                <a:spcPts val="2400"/>
              </a:spcAft>
            </a:pPr>
            <a:r>
              <a:rPr lang="en-US" sz="6000" dirty="0"/>
              <a:t>Interventions are a part of primary, secondary and/or specialty care health services</a:t>
            </a:r>
          </a:p>
          <a:p>
            <a:pPr marL="457200" indent="-457200">
              <a:lnSpc>
                <a:spcPct val="100000"/>
              </a:lnSpc>
              <a:spcBef>
                <a:spcPts val="0"/>
              </a:spcBef>
              <a:spcAft>
                <a:spcPts val="2400"/>
              </a:spcAft>
            </a:pPr>
            <a:r>
              <a:rPr lang="en-US" sz="6000" dirty="0"/>
              <a:t>Interventions in mental-wellbeing and stigma to support emotional needs of people affected by NTDs and engage with communities to reduce social exclusion and discrimination</a:t>
            </a:r>
          </a:p>
          <a:p>
            <a:pPr>
              <a:lnSpc>
                <a:spcPct val="100000"/>
              </a:lnSpc>
              <a:spcBef>
                <a:spcPts val="0"/>
              </a:spcBef>
              <a:spcAft>
                <a:spcPts val="2400"/>
              </a:spcAft>
            </a:pPr>
            <a:endParaRPr lang="en-US" sz="6000" dirty="0"/>
          </a:p>
        </p:txBody>
      </p:sp>
      <p:sp>
        <p:nvSpPr>
          <p:cNvPr id="5" name="Title 4">
            <a:extLst>
              <a:ext uri="{FF2B5EF4-FFF2-40B4-BE49-F238E27FC236}">
                <a16:creationId xmlns:a16="http://schemas.microsoft.com/office/drawing/2014/main" id="{E6A76B9B-8789-AE41-8CE5-2E8030220C86}"/>
              </a:ext>
            </a:extLst>
          </p:cNvPr>
          <p:cNvSpPr>
            <a:spLocks noGrp="1"/>
          </p:cNvSpPr>
          <p:nvPr>
            <p:ph type="title"/>
          </p:nvPr>
        </p:nvSpPr>
        <p:spPr>
          <a:xfrm>
            <a:off x="1603825" y="1835150"/>
            <a:ext cx="20793764" cy="4946650"/>
          </a:xfrm>
        </p:spPr>
        <p:txBody>
          <a:bodyPr/>
          <a:lstStyle/>
          <a:p>
            <a:r>
              <a:rPr lang="en-US" dirty="0"/>
              <a:t>“Rehabilitation is understood to be a set of interventions designed to optimize functioning and reduce disability in individuals with health conditions in interaction with their environment.” (WHO, 2017)</a:t>
            </a:r>
            <a:br>
              <a:rPr lang="en-US" dirty="0"/>
            </a:br>
            <a:endParaRPr lang="en-US" dirty="0"/>
          </a:p>
        </p:txBody>
      </p:sp>
      <p:sp>
        <p:nvSpPr>
          <p:cNvPr id="7" name="TextBox 6">
            <a:extLst>
              <a:ext uri="{FF2B5EF4-FFF2-40B4-BE49-F238E27FC236}">
                <a16:creationId xmlns:a16="http://schemas.microsoft.com/office/drawing/2014/main" id="{02A319E1-A8EA-8443-95CD-7F99F3C62658}"/>
              </a:ext>
            </a:extLst>
          </p:cNvPr>
          <p:cNvSpPr txBox="1"/>
          <p:nvPr/>
        </p:nvSpPr>
        <p:spPr>
          <a:xfrm>
            <a:off x="5107211" y="13339624"/>
            <a:ext cx="13759603" cy="1754326"/>
          </a:xfrm>
          <a:prstGeom prst="rect">
            <a:avLst/>
          </a:prstGeom>
          <a:noFill/>
        </p:spPr>
        <p:txBody>
          <a:bodyPr wrap="square" rtlCol="0">
            <a:spAutoFit/>
          </a:bodyPr>
          <a:lstStyle/>
          <a:p>
            <a:pPr algn="ctr"/>
            <a:r>
              <a:rPr lang="en-US" sz="5400" b="1" dirty="0">
                <a:solidFill>
                  <a:srgbClr val="C00000"/>
                </a:solidFill>
              </a:rPr>
              <a:t>“Ensure healthy lives and promote wellbeing for all at all ages.”  (SDG3)</a:t>
            </a:r>
          </a:p>
        </p:txBody>
      </p:sp>
    </p:spTree>
    <p:extLst>
      <p:ext uri="{BB962C8B-B14F-4D97-AF65-F5344CB8AC3E}">
        <p14:creationId xmlns:p14="http://schemas.microsoft.com/office/powerpoint/2010/main" val="394338346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a:extLst>
              <a:ext uri="{FF2B5EF4-FFF2-40B4-BE49-F238E27FC236}">
                <a16:creationId xmlns:a16="http://schemas.microsoft.com/office/drawing/2014/main" id="{0FA9BF48-5D9C-4740-B07B-82271F779AEA}"/>
              </a:ext>
            </a:extLst>
          </p:cNvPr>
          <p:cNvSpPr>
            <a:spLocks noGrp="1"/>
          </p:cNvSpPr>
          <p:nvPr>
            <p:ph type="title"/>
          </p:nvPr>
        </p:nvSpPr>
        <p:spPr/>
        <p:txBody>
          <a:bodyPr/>
          <a:lstStyle/>
          <a:p>
            <a:r>
              <a:rPr lang="en-US" dirty="0">
                <a:cs typeface="Arial" panose="020B0604020202020204" pitchFamily="34" charset="0"/>
              </a:rPr>
              <a:t>DMDI – Task Groups</a:t>
            </a:r>
            <a:endParaRPr lang="en-US" dirty="0"/>
          </a:p>
        </p:txBody>
      </p:sp>
      <p:grpSp>
        <p:nvGrpSpPr>
          <p:cNvPr id="21" name="Group 20">
            <a:extLst>
              <a:ext uri="{FF2B5EF4-FFF2-40B4-BE49-F238E27FC236}">
                <a16:creationId xmlns:a16="http://schemas.microsoft.com/office/drawing/2014/main" id="{A8628AF3-4EAC-C642-B599-061CB5FDEF94}"/>
              </a:ext>
            </a:extLst>
          </p:cNvPr>
          <p:cNvGrpSpPr/>
          <p:nvPr/>
        </p:nvGrpSpPr>
        <p:grpSpPr>
          <a:xfrm>
            <a:off x="1603825" y="5029200"/>
            <a:ext cx="21027575" cy="8305800"/>
            <a:chOff x="1603825" y="5029200"/>
            <a:chExt cx="21027575" cy="8305800"/>
          </a:xfrm>
        </p:grpSpPr>
        <p:grpSp>
          <p:nvGrpSpPr>
            <p:cNvPr id="13" name="Group 12">
              <a:extLst>
                <a:ext uri="{FF2B5EF4-FFF2-40B4-BE49-F238E27FC236}">
                  <a16:creationId xmlns:a16="http://schemas.microsoft.com/office/drawing/2014/main" id="{BD6696F6-921D-DA42-A930-334FCE8061BF}"/>
                </a:ext>
              </a:extLst>
            </p:cNvPr>
            <p:cNvGrpSpPr/>
            <p:nvPr/>
          </p:nvGrpSpPr>
          <p:grpSpPr>
            <a:xfrm>
              <a:off x="1603825" y="5029200"/>
              <a:ext cx="3810000" cy="8305800"/>
              <a:chOff x="533400" y="4800600"/>
              <a:chExt cx="3810000" cy="8305800"/>
            </a:xfrm>
          </p:grpSpPr>
          <p:sp>
            <p:nvSpPr>
              <p:cNvPr id="9" name="Oval 8">
                <a:extLst>
                  <a:ext uri="{FF2B5EF4-FFF2-40B4-BE49-F238E27FC236}">
                    <a16:creationId xmlns:a16="http://schemas.microsoft.com/office/drawing/2014/main" id="{F1A7B54C-4C73-6049-939D-1DC7CEE7F267}"/>
                  </a:ext>
                </a:extLst>
              </p:cNvPr>
              <p:cNvSpPr/>
              <p:nvPr/>
            </p:nvSpPr>
            <p:spPr>
              <a:xfrm>
                <a:off x="533400" y="4800600"/>
                <a:ext cx="3810000" cy="1447800"/>
              </a:xfrm>
              <a:prstGeom prst="ellipse">
                <a:avLst/>
              </a:prstGeom>
              <a:solidFill>
                <a:schemeClr val="accent6">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0" name="Oval 9">
                <a:extLst>
                  <a:ext uri="{FF2B5EF4-FFF2-40B4-BE49-F238E27FC236}">
                    <a16:creationId xmlns:a16="http://schemas.microsoft.com/office/drawing/2014/main" id="{418054B1-7D8C-454B-AD0F-C1DC694F14D5}"/>
                  </a:ext>
                </a:extLst>
              </p:cNvPr>
              <p:cNvSpPr/>
              <p:nvPr/>
            </p:nvSpPr>
            <p:spPr>
              <a:xfrm>
                <a:off x="533400" y="7086600"/>
                <a:ext cx="3810000" cy="1447800"/>
              </a:xfrm>
              <a:prstGeom prst="ellipse">
                <a:avLst/>
              </a:prstGeom>
              <a:solidFill>
                <a:schemeClr val="accent1">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1" name="Oval 10">
                <a:extLst>
                  <a:ext uri="{FF2B5EF4-FFF2-40B4-BE49-F238E27FC236}">
                    <a16:creationId xmlns:a16="http://schemas.microsoft.com/office/drawing/2014/main" id="{3D990585-01C0-C644-A6DB-7BEE403D11AE}"/>
                  </a:ext>
                </a:extLst>
              </p:cNvPr>
              <p:cNvSpPr/>
              <p:nvPr/>
            </p:nvSpPr>
            <p:spPr>
              <a:xfrm>
                <a:off x="533400" y="9448800"/>
                <a:ext cx="3810000" cy="1447800"/>
              </a:xfrm>
              <a:prstGeom prst="ellipse">
                <a:avLst/>
              </a:prstGeom>
              <a:solidFill>
                <a:schemeClr val="accent2">
                  <a:lumMod val="40000"/>
                  <a:lumOff val="6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2" name="Oval 11">
                <a:extLst>
                  <a:ext uri="{FF2B5EF4-FFF2-40B4-BE49-F238E27FC236}">
                    <a16:creationId xmlns:a16="http://schemas.microsoft.com/office/drawing/2014/main" id="{2AFC7175-CB40-8447-8B9B-36BE580CB3BB}"/>
                  </a:ext>
                </a:extLst>
              </p:cNvPr>
              <p:cNvSpPr/>
              <p:nvPr/>
            </p:nvSpPr>
            <p:spPr>
              <a:xfrm>
                <a:off x="533400" y="11658600"/>
                <a:ext cx="3810000" cy="1447800"/>
              </a:xfrm>
              <a:prstGeom prst="ellipse">
                <a:avLst/>
              </a:prstGeom>
              <a:solidFill>
                <a:srgbClr val="FFF50A"/>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grpSp>
          <p:nvGrpSpPr>
            <p:cNvPr id="20" name="Group 19">
              <a:extLst>
                <a:ext uri="{FF2B5EF4-FFF2-40B4-BE49-F238E27FC236}">
                  <a16:creationId xmlns:a16="http://schemas.microsoft.com/office/drawing/2014/main" id="{49ECFAD0-F904-F64C-94F7-EBBC59E96B5C}"/>
                </a:ext>
              </a:extLst>
            </p:cNvPr>
            <p:cNvGrpSpPr/>
            <p:nvPr/>
          </p:nvGrpSpPr>
          <p:grpSpPr>
            <a:xfrm>
              <a:off x="5943600" y="5257800"/>
              <a:ext cx="16687800" cy="7797463"/>
              <a:chOff x="5943600" y="5257800"/>
              <a:chExt cx="16687800" cy="7797463"/>
            </a:xfrm>
          </p:grpSpPr>
          <p:sp>
            <p:nvSpPr>
              <p:cNvPr id="15" name="TextBox 14">
                <a:extLst>
                  <a:ext uri="{FF2B5EF4-FFF2-40B4-BE49-F238E27FC236}">
                    <a16:creationId xmlns:a16="http://schemas.microsoft.com/office/drawing/2014/main" id="{1F25FBC9-DFF0-6448-9E14-2B999E31773B}"/>
                  </a:ext>
                </a:extLst>
              </p:cNvPr>
              <p:cNvSpPr txBox="1"/>
              <p:nvPr/>
            </p:nvSpPr>
            <p:spPr>
              <a:xfrm>
                <a:off x="6019800" y="5257800"/>
                <a:ext cx="14554200" cy="1015663"/>
              </a:xfrm>
              <a:prstGeom prst="rect">
                <a:avLst/>
              </a:prstGeom>
              <a:noFill/>
            </p:spPr>
            <p:txBody>
              <a:bodyPr wrap="square" rtlCol="0">
                <a:spAutoFit/>
              </a:bodyPr>
              <a:lstStyle/>
              <a:p>
                <a:r>
                  <a:rPr lang="en-US" sz="6000" b="1" dirty="0">
                    <a:solidFill>
                      <a:srgbClr val="175781"/>
                    </a:solidFill>
                  </a:rPr>
                  <a:t>TG – 1 Indicators and Mapping</a:t>
                </a:r>
              </a:p>
            </p:txBody>
          </p:sp>
          <p:sp>
            <p:nvSpPr>
              <p:cNvPr id="16" name="TextBox 15">
                <a:extLst>
                  <a:ext uri="{FF2B5EF4-FFF2-40B4-BE49-F238E27FC236}">
                    <a16:creationId xmlns:a16="http://schemas.microsoft.com/office/drawing/2014/main" id="{5568FFE8-2A68-CF40-AE01-0E5F118BEF94}"/>
                  </a:ext>
                </a:extLst>
              </p:cNvPr>
              <p:cNvSpPr txBox="1"/>
              <p:nvPr/>
            </p:nvSpPr>
            <p:spPr>
              <a:xfrm>
                <a:off x="5943600" y="7467600"/>
                <a:ext cx="14554200" cy="1015663"/>
              </a:xfrm>
              <a:prstGeom prst="rect">
                <a:avLst/>
              </a:prstGeom>
              <a:noFill/>
            </p:spPr>
            <p:txBody>
              <a:bodyPr wrap="square" rtlCol="0">
                <a:spAutoFit/>
              </a:bodyPr>
              <a:lstStyle/>
              <a:p>
                <a:r>
                  <a:rPr lang="en-US" sz="6000" b="1" dirty="0">
                    <a:solidFill>
                      <a:srgbClr val="175781"/>
                    </a:solidFill>
                  </a:rPr>
                  <a:t>TG – 2 Interventions</a:t>
                </a:r>
              </a:p>
            </p:txBody>
          </p:sp>
          <p:sp>
            <p:nvSpPr>
              <p:cNvPr id="18" name="TextBox 17">
                <a:extLst>
                  <a:ext uri="{FF2B5EF4-FFF2-40B4-BE49-F238E27FC236}">
                    <a16:creationId xmlns:a16="http://schemas.microsoft.com/office/drawing/2014/main" id="{289C398C-365B-C744-88F5-CBD28BEF11FB}"/>
                  </a:ext>
                </a:extLst>
              </p:cNvPr>
              <p:cNvSpPr txBox="1"/>
              <p:nvPr/>
            </p:nvSpPr>
            <p:spPr>
              <a:xfrm>
                <a:off x="6019800" y="9982200"/>
                <a:ext cx="14554200" cy="1015663"/>
              </a:xfrm>
              <a:prstGeom prst="rect">
                <a:avLst/>
              </a:prstGeom>
              <a:noFill/>
            </p:spPr>
            <p:txBody>
              <a:bodyPr wrap="square" rtlCol="0">
                <a:spAutoFit/>
              </a:bodyPr>
              <a:lstStyle/>
              <a:p>
                <a:r>
                  <a:rPr lang="en-US" sz="6000" b="1" dirty="0">
                    <a:solidFill>
                      <a:srgbClr val="175781"/>
                    </a:solidFill>
                  </a:rPr>
                  <a:t>TG – 3 Mental Well-being and Stigma</a:t>
                </a:r>
              </a:p>
            </p:txBody>
          </p:sp>
          <p:sp>
            <p:nvSpPr>
              <p:cNvPr id="19" name="TextBox 18">
                <a:extLst>
                  <a:ext uri="{FF2B5EF4-FFF2-40B4-BE49-F238E27FC236}">
                    <a16:creationId xmlns:a16="http://schemas.microsoft.com/office/drawing/2014/main" id="{3CF3FA12-C844-6244-89A0-CF0909834861}"/>
                  </a:ext>
                </a:extLst>
              </p:cNvPr>
              <p:cNvSpPr txBox="1"/>
              <p:nvPr/>
            </p:nvSpPr>
            <p:spPr>
              <a:xfrm>
                <a:off x="6019800" y="12039600"/>
                <a:ext cx="16611600" cy="1015663"/>
              </a:xfrm>
              <a:prstGeom prst="rect">
                <a:avLst/>
              </a:prstGeom>
              <a:noFill/>
            </p:spPr>
            <p:txBody>
              <a:bodyPr wrap="square" rtlCol="0">
                <a:spAutoFit/>
              </a:bodyPr>
              <a:lstStyle/>
              <a:p>
                <a:r>
                  <a:rPr lang="en-US" sz="6000" b="1" dirty="0">
                    <a:solidFill>
                      <a:srgbClr val="175781"/>
                    </a:solidFill>
                  </a:rPr>
                  <a:t>TG – 4 Participation, Inclusion &amp; Human Rights</a:t>
                </a:r>
              </a:p>
            </p:txBody>
          </p:sp>
        </p:grpSp>
      </p:grpSp>
    </p:spTree>
    <p:extLst>
      <p:ext uri="{BB962C8B-B14F-4D97-AF65-F5344CB8AC3E}">
        <p14:creationId xmlns:p14="http://schemas.microsoft.com/office/powerpoint/2010/main" val="50396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2">
            <a:extLst>
              <a:ext uri="{FF2B5EF4-FFF2-40B4-BE49-F238E27FC236}">
                <a16:creationId xmlns:a16="http://schemas.microsoft.com/office/drawing/2014/main" id="{34BBD473-1365-44DA-AEE0-AD27BEA30B27}"/>
              </a:ext>
            </a:extLst>
          </p:cNvPr>
          <p:cNvSpPr>
            <a:spLocks noGrp="1"/>
          </p:cNvSpPr>
          <p:nvPr>
            <p:ph type="title"/>
          </p:nvPr>
        </p:nvSpPr>
        <p:spPr>
          <a:xfrm>
            <a:off x="1481905" y="554990"/>
            <a:ext cx="20793764" cy="2188210"/>
          </a:xfrm>
        </p:spPr>
        <p:txBody>
          <a:bodyPr/>
          <a:lstStyle/>
          <a:p>
            <a:r>
              <a:rPr lang="en-GB" dirty="0"/>
              <a:t>NNN DMDI Survey Results </a:t>
            </a:r>
            <a:br>
              <a:rPr lang="en-GB" dirty="0"/>
            </a:br>
            <a:r>
              <a:rPr lang="en-GB" dirty="0"/>
              <a:t>N=18 responses from 14 different organizations</a:t>
            </a:r>
          </a:p>
        </p:txBody>
      </p:sp>
      <p:graphicFrame>
        <p:nvGraphicFramePr>
          <p:cNvPr id="4" name="Chart 3">
            <a:extLst>
              <a:ext uri="{FF2B5EF4-FFF2-40B4-BE49-F238E27FC236}">
                <a16:creationId xmlns:a16="http://schemas.microsoft.com/office/drawing/2014/main" id="{D53429B6-7FD3-C340-A37E-6C7703E56903}"/>
              </a:ext>
            </a:extLst>
          </p:cNvPr>
          <p:cNvGraphicFramePr/>
          <p:nvPr>
            <p:extLst>
              <p:ext uri="{D42A27DB-BD31-4B8C-83A1-F6EECF244321}">
                <p14:modId xmlns:p14="http://schemas.microsoft.com/office/powerpoint/2010/main" val="702218397"/>
              </p:ext>
            </p:extLst>
          </p:nvPr>
        </p:nvGraphicFramePr>
        <p:xfrm>
          <a:off x="1045032" y="2018030"/>
          <a:ext cx="19812000" cy="16314964"/>
        </p:xfrm>
        <a:graphic>
          <a:graphicData uri="http://schemas.openxmlformats.org/drawingml/2006/chart">
            <c:chart xmlns:c="http://schemas.openxmlformats.org/drawingml/2006/chart" xmlns:r="http://schemas.openxmlformats.org/officeDocument/2006/relationships" r:id="rId3"/>
          </a:graphicData>
        </a:graphic>
      </p:graphicFrame>
      <p:sp>
        <p:nvSpPr>
          <p:cNvPr id="2" name="TextBox 1">
            <a:extLst>
              <a:ext uri="{FF2B5EF4-FFF2-40B4-BE49-F238E27FC236}">
                <a16:creationId xmlns:a16="http://schemas.microsoft.com/office/drawing/2014/main" id="{9E23C06F-55BD-DC45-A038-E311B16D14C0}"/>
              </a:ext>
            </a:extLst>
          </p:cNvPr>
          <p:cNvSpPr txBox="1"/>
          <p:nvPr/>
        </p:nvSpPr>
        <p:spPr>
          <a:xfrm>
            <a:off x="14376400" y="6654800"/>
            <a:ext cx="6096000" cy="1569660"/>
          </a:xfrm>
          <a:prstGeom prst="rect">
            <a:avLst/>
          </a:prstGeom>
          <a:noFill/>
        </p:spPr>
        <p:txBody>
          <a:bodyPr wrap="square" rtlCol="0">
            <a:spAutoFit/>
          </a:bodyPr>
          <a:lstStyle/>
          <a:p>
            <a:pPr algn="ctr"/>
            <a:r>
              <a:rPr lang="en-US" sz="4800" b="1" dirty="0">
                <a:solidFill>
                  <a:srgbClr val="C00000"/>
                </a:solidFill>
                <a:latin typeface="Arial" panose="020B0604020202020204" pitchFamily="34" charset="0"/>
              </a:rPr>
              <a:t>  86% organizations LF and </a:t>
            </a:r>
            <a:r>
              <a:rPr lang="en-US" sz="4800" b="1" dirty="0" err="1">
                <a:solidFill>
                  <a:srgbClr val="C00000"/>
                </a:solidFill>
                <a:latin typeface="Arial" panose="020B0604020202020204" pitchFamily="34" charset="0"/>
              </a:rPr>
              <a:t>Podo</a:t>
            </a:r>
            <a:endParaRPr lang="en-US" sz="4800" b="1" dirty="0">
              <a:solidFill>
                <a:srgbClr val="C00000"/>
              </a:solidFill>
              <a:latin typeface="Arial" panose="020B0604020202020204" pitchFamily="34" charset="0"/>
            </a:endParaRPr>
          </a:p>
        </p:txBody>
      </p:sp>
      <p:sp>
        <p:nvSpPr>
          <p:cNvPr id="6" name="5-Point Star 5">
            <a:extLst>
              <a:ext uri="{FF2B5EF4-FFF2-40B4-BE49-F238E27FC236}">
                <a16:creationId xmlns:a16="http://schemas.microsoft.com/office/drawing/2014/main" id="{D1D17B4F-13F1-D748-9C9C-A4F7841AC5D1}"/>
              </a:ext>
            </a:extLst>
          </p:cNvPr>
          <p:cNvSpPr/>
          <p:nvPr/>
        </p:nvSpPr>
        <p:spPr>
          <a:xfrm>
            <a:off x="3556000" y="2641600"/>
            <a:ext cx="609600" cy="91440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5-Point Star 7">
            <a:extLst>
              <a:ext uri="{FF2B5EF4-FFF2-40B4-BE49-F238E27FC236}">
                <a16:creationId xmlns:a16="http://schemas.microsoft.com/office/drawing/2014/main" id="{B49EA834-4D9E-264E-B437-BF829E594814}"/>
              </a:ext>
            </a:extLst>
          </p:cNvPr>
          <p:cNvSpPr/>
          <p:nvPr/>
        </p:nvSpPr>
        <p:spPr>
          <a:xfrm>
            <a:off x="18186400" y="11226800"/>
            <a:ext cx="609600" cy="91440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9" name="5-Point Star 8">
            <a:extLst>
              <a:ext uri="{FF2B5EF4-FFF2-40B4-BE49-F238E27FC236}">
                <a16:creationId xmlns:a16="http://schemas.microsoft.com/office/drawing/2014/main" id="{8643B363-2374-7D47-A921-D046C8A37897}"/>
              </a:ext>
            </a:extLst>
          </p:cNvPr>
          <p:cNvSpPr/>
          <p:nvPr/>
        </p:nvSpPr>
        <p:spPr>
          <a:xfrm>
            <a:off x="14071600" y="6553200"/>
            <a:ext cx="609600" cy="914400"/>
          </a:xfrm>
          <a:prstGeom prst="star5">
            <a:avLst/>
          </a:prstGeom>
          <a:solidFill>
            <a:srgbClr val="C00000"/>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02137406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90852B1-5AEC-4C43-8E74-D79A43D78870}"/>
              </a:ext>
            </a:extLst>
          </p:cNvPr>
          <p:cNvSpPr>
            <a:spLocks noGrp="1"/>
          </p:cNvSpPr>
          <p:nvPr>
            <p:ph type="title"/>
          </p:nvPr>
        </p:nvSpPr>
        <p:spPr>
          <a:xfrm>
            <a:off x="1603825" y="1022350"/>
            <a:ext cx="20793764" cy="2113882"/>
          </a:xfrm>
        </p:spPr>
        <p:txBody>
          <a:bodyPr/>
          <a:lstStyle/>
          <a:p>
            <a:r>
              <a:rPr lang="en-US" dirty="0"/>
              <a:t>NNN DMDI Survey Results:  Number of Organizations by Country Location of their Work</a:t>
            </a:r>
          </a:p>
        </p:txBody>
      </p:sp>
      <p:pic>
        <p:nvPicPr>
          <p:cNvPr id="7" name="Picture 6">
            <a:extLst>
              <a:ext uri="{FF2B5EF4-FFF2-40B4-BE49-F238E27FC236}">
                <a16:creationId xmlns:a16="http://schemas.microsoft.com/office/drawing/2014/main" id="{07B03DF7-F6BA-5D45-9E4D-1BE85FB81069}"/>
              </a:ext>
            </a:extLst>
          </p:cNvPr>
          <p:cNvPicPr/>
          <p:nvPr/>
        </p:nvPicPr>
        <p:blipFill>
          <a:blip r:embed="rId3" cstate="print">
            <a:extLst>
              <a:ext uri="{28A0092B-C50C-407E-A947-70E740481C1C}">
                <a14:useLocalDpi xmlns:a14="http://schemas.microsoft.com/office/drawing/2010/main" val="0"/>
              </a:ext>
            </a:extLst>
          </a:blip>
          <a:stretch>
            <a:fillRect/>
          </a:stretch>
        </p:blipFill>
        <p:spPr>
          <a:xfrm>
            <a:off x="1066800" y="3380073"/>
            <a:ext cx="21330789" cy="12154568"/>
          </a:xfrm>
          <a:prstGeom prst="rect">
            <a:avLst/>
          </a:prstGeom>
        </p:spPr>
      </p:pic>
      <p:pic>
        <p:nvPicPr>
          <p:cNvPr id="8" name="Picture 7">
            <a:extLst>
              <a:ext uri="{FF2B5EF4-FFF2-40B4-BE49-F238E27FC236}">
                <a16:creationId xmlns:a16="http://schemas.microsoft.com/office/drawing/2014/main" id="{AD993622-4B4B-BE4B-975B-B31AFAEDF0EB}"/>
              </a:ext>
            </a:extLst>
          </p:cNvPr>
          <p:cNvPicPr>
            <a:picLocks noChangeAspect="1"/>
          </p:cNvPicPr>
          <p:nvPr/>
        </p:nvPicPr>
        <p:blipFill>
          <a:blip r:embed="rId4"/>
          <a:stretch>
            <a:fillRect/>
          </a:stretch>
        </p:blipFill>
        <p:spPr>
          <a:xfrm>
            <a:off x="14127213" y="13779389"/>
            <a:ext cx="3627387" cy="1511411"/>
          </a:xfrm>
          <a:prstGeom prst="rect">
            <a:avLst/>
          </a:prstGeom>
        </p:spPr>
      </p:pic>
    </p:spTree>
    <p:extLst>
      <p:ext uri="{BB962C8B-B14F-4D97-AF65-F5344CB8AC3E}">
        <p14:creationId xmlns:p14="http://schemas.microsoft.com/office/powerpoint/2010/main" val="215603439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hart 4">
            <a:extLst>
              <a:ext uri="{FF2B5EF4-FFF2-40B4-BE49-F238E27FC236}">
                <a16:creationId xmlns:a16="http://schemas.microsoft.com/office/drawing/2014/main" id="{BCC58457-CB17-D640-94C1-0DC3B2EA6F33}"/>
              </a:ext>
            </a:extLst>
          </p:cNvPr>
          <p:cNvGraphicFramePr/>
          <p:nvPr>
            <p:extLst>
              <p:ext uri="{D42A27DB-BD31-4B8C-83A1-F6EECF244321}">
                <p14:modId xmlns:p14="http://schemas.microsoft.com/office/powerpoint/2010/main" val="1546326610"/>
              </p:ext>
            </p:extLst>
          </p:nvPr>
        </p:nvGraphicFramePr>
        <p:xfrm>
          <a:off x="1016000" y="4355432"/>
          <a:ext cx="24942799" cy="17640968"/>
        </p:xfrm>
        <a:graphic>
          <a:graphicData uri="http://schemas.openxmlformats.org/drawingml/2006/chart">
            <c:chart xmlns:c="http://schemas.openxmlformats.org/drawingml/2006/chart" xmlns:r="http://schemas.openxmlformats.org/officeDocument/2006/relationships" r:id="rId3"/>
          </a:graphicData>
        </a:graphic>
      </p:graphicFrame>
      <p:sp>
        <p:nvSpPr>
          <p:cNvPr id="4" name="Title 2">
            <a:extLst>
              <a:ext uri="{FF2B5EF4-FFF2-40B4-BE49-F238E27FC236}">
                <a16:creationId xmlns:a16="http://schemas.microsoft.com/office/drawing/2014/main" id="{936BB4CB-F948-C944-8477-75F4917514FD}"/>
              </a:ext>
            </a:extLst>
          </p:cNvPr>
          <p:cNvSpPr>
            <a:spLocks noGrp="1"/>
          </p:cNvSpPr>
          <p:nvPr>
            <p:ph type="title"/>
          </p:nvPr>
        </p:nvSpPr>
        <p:spPr/>
        <p:txBody>
          <a:bodyPr/>
          <a:lstStyle/>
          <a:p>
            <a:pPr lvl="0"/>
            <a:r>
              <a:rPr lang="en-GB" i="1" dirty="0"/>
              <a:t>Care to prevent or reduce oedema/</a:t>
            </a:r>
            <a:r>
              <a:rPr lang="en-GB" i="1" dirty="0" err="1"/>
              <a:t>lymphoedema</a:t>
            </a:r>
            <a:endParaRPr lang="en-GB" dirty="0"/>
          </a:p>
        </p:txBody>
      </p:sp>
    </p:spTree>
    <p:extLst>
      <p:ext uri="{BB962C8B-B14F-4D97-AF65-F5344CB8AC3E}">
        <p14:creationId xmlns:p14="http://schemas.microsoft.com/office/powerpoint/2010/main" val="327701584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 Placeholder 4">
            <a:extLst>
              <a:ext uri="{FF2B5EF4-FFF2-40B4-BE49-F238E27FC236}">
                <a16:creationId xmlns:a16="http://schemas.microsoft.com/office/drawing/2014/main" id="{A9B4F753-1134-4DC7-8D22-236A532DB3D4}"/>
              </a:ext>
            </a:extLst>
          </p:cNvPr>
          <p:cNvSpPr>
            <a:spLocks noGrp="1"/>
          </p:cNvSpPr>
          <p:nvPr>
            <p:ph type="body" sz="quarter" idx="10"/>
          </p:nvPr>
        </p:nvSpPr>
        <p:spPr>
          <a:xfrm>
            <a:off x="1603825" y="6545179"/>
            <a:ext cx="20766377" cy="8593221"/>
          </a:xfrm>
        </p:spPr>
        <p:txBody>
          <a:bodyPr/>
          <a:lstStyle/>
          <a:p>
            <a:r>
              <a:rPr lang="en-GB" sz="6000" dirty="0"/>
              <a:t>DMDI lacks funding and is expensive</a:t>
            </a:r>
          </a:p>
          <a:p>
            <a:r>
              <a:rPr lang="en-GB" sz="6000" dirty="0"/>
              <a:t>Resistance from various groups to collaborate with each other</a:t>
            </a:r>
          </a:p>
          <a:p>
            <a:pPr lvl="1"/>
            <a:r>
              <a:rPr lang="en-GB" sz="6000" dirty="0"/>
              <a:t>Between disease groups and disability groups</a:t>
            </a:r>
          </a:p>
          <a:p>
            <a:pPr lvl="1"/>
            <a:r>
              <a:rPr lang="en-GB" sz="6000" dirty="0"/>
              <a:t>Health professionals</a:t>
            </a:r>
          </a:p>
          <a:p>
            <a:pPr lvl="1"/>
            <a:r>
              <a:rPr lang="en-GB" sz="6000" dirty="0"/>
              <a:t>Collaboration between organizations</a:t>
            </a:r>
          </a:p>
          <a:p>
            <a:r>
              <a:rPr lang="en-GB" sz="6000" dirty="0"/>
              <a:t>Focus on prevention vs morbidities</a:t>
            </a:r>
          </a:p>
          <a:p>
            <a:r>
              <a:rPr lang="en-GB" sz="6000" dirty="0"/>
              <a:t>IEC materials and DMDI activities</a:t>
            </a:r>
          </a:p>
          <a:p>
            <a:r>
              <a:rPr lang="en-GB" sz="6000" dirty="0"/>
              <a:t>Training of health workers</a:t>
            </a:r>
          </a:p>
        </p:txBody>
      </p:sp>
      <p:sp>
        <p:nvSpPr>
          <p:cNvPr id="4" name="Title 3">
            <a:extLst>
              <a:ext uri="{FF2B5EF4-FFF2-40B4-BE49-F238E27FC236}">
                <a16:creationId xmlns:a16="http://schemas.microsoft.com/office/drawing/2014/main" id="{97F99DCC-BF69-407E-B82A-E8CF31E70EB9}"/>
              </a:ext>
            </a:extLst>
          </p:cNvPr>
          <p:cNvSpPr>
            <a:spLocks noGrp="1"/>
          </p:cNvSpPr>
          <p:nvPr>
            <p:ph type="title"/>
          </p:nvPr>
        </p:nvSpPr>
        <p:spPr/>
        <p:txBody>
          <a:bodyPr/>
          <a:lstStyle/>
          <a:p>
            <a:r>
              <a:rPr lang="en-GB" sz="8000" dirty="0"/>
              <a:t>DMDI Survey Responses: Key DMDI Challenges identified by Survey</a:t>
            </a:r>
          </a:p>
        </p:txBody>
      </p:sp>
      <p:sp>
        <p:nvSpPr>
          <p:cNvPr id="6" name="Text Placeholder 5">
            <a:extLst>
              <a:ext uri="{FF2B5EF4-FFF2-40B4-BE49-F238E27FC236}">
                <a16:creationId xmlns:a16="http://schemas.microsoft.com/office/drawing/2014/main" id="{E09EE7A3-04C5-407A-B396-43777AE0CE45}"/>
              </a:ext>
            </a:extLst>
          </p:cNvPr>
          <p:cNvSpPr>
            <a:spLocks noGrp="1"/>
          </p:cNvSpPr>
          <p:nvPr>
            <p:ph type="body" sz="quarter" idx="11"/>
          </p:nvPr>
        </p:nvSpPr>
        <p:spPr>
          <a:xfrm>
            <a:off x="1603824" y="4563852"/>
            <a:ext cx="20793764" cy="1286169"/>
          </a:xfrm>
        </p:spPr>
        <p:txBody>
          <a:bodyPr/>
          <a:lstStyle/>
          <a:p>
            <a:pPr algn="ctr"/>
            <a:r>
              <a:rPr lang="en-GB" sz="7200" dirty="0"/>
              <a:t>“Without an end point”   “Chronic”   “Expensive”</a:t>
            </a:r>
          </a:p>
        </p:txBody>
      </p:sp>
    </p:spTree>
    <p:extLst>
      <p:ext uri="{BB962C8B-B14F-4D97-AF65-F5344CB8AC3E}">
        <p14:creationId xmlns:p14="http://schemas.microsoft.com/office/powerpoint/2010/main" val="2496487344"/>
      </p:ext>
    </p:extLst>
  </p:cSld>
  <p:clrMapOvr>
    <a:masterClrMapping/>
  </p:clrMapOvr>
</p:sld>
</file>

<file path=ppt/theme/theme1.xml><?xml version="1.0" encoding="utf-8"?>
<a:theme xmlns:a="http://schemas.openxmlformats.org/drawingml/2006/main" name="First Page">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NN8 PPT Template Standard.Final.pptx" id="{21608126-DE79-4C78-BF7A-BDCB9DCB2BCE}" vid="{8014CBB3-F5BD-4C8A-96C8-A15CC70DA742}"/>
    </a:ext>
  </a:extLst>
</a:theme>
</file>

<file path=ppt/theme/theme2.xml><?xml version="1.0" encoding="utf-8"?>
<a:theme xmlns:a="http://schemas.openxmlformats.org/drawingml/2006/main" name="Middle Page - Title only">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NN8 PPT Template Standard.Final.pptx" id="{21608126-DE79-4C78-BF7A-BDCB9DCB2BCE}" vid="{70326A4F-13DE-49C2-A13F-898233EDEAF7}"/>
    </a:ext>
  </a:extLst>
</a:theme>
</file>

<file path=ppt/theme/theme3.xml><?xml version="1.0" encoding="utf-8"?>
<a:theme xmlns:a="http://schemas.openxmlformats.org/drawingml/2006/main" name="Middle page - With subheading">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NN8 PPT Template Standard.Final.pptx" id="{21608126-DE79-4C78-BF7A-BDCB9DCB2BCE}" vid="{F83D24B5-BA74-44A1-BC57-B90E08DC8A18}"/>
    </a:ext>
  </a:extLst>
</a:theme>
</file>

<file path=ppt/theme/theme4.xml><?xml version="1.0" encoding="utf-8"?>
<a:theme xmlns:a="http://schemas.openxmlformats.org/drawingml/2006/main" name="Middle page - Picture only">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NN8 PPT Template Standard.Final.pptx" id="{21608126-DE79-4C78-BF7A-BDCB9DCB2BCE}" vid="{388B4C9B-DFEB-4810-8E48-60C8E6244F32}"/>
    </a:ext>
  </a:extLst>
</a:theme>
</file>

<file path=ppt/theme/theme5.xml><?xml version="1.0" encoding="utf-8"?>
<a:theme xmlns:a="http://schemas.openxmlformats.org/drawingml/2006/main" name="1_Middle Page - Title only">
  <a:themeElements>
    <a:clrScheme name="Office Them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Them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NNN8 PPT Template Standard.Final.pptx" id="{21608126-DE79-4C78-BF7A-BDCB9DCB2BCE}" vid="{13A068DB-A333-4B7D-92DB-6340A94B156E}"/>
    </a:ext>
  </a:extLst>
</a:theme>
</file>

<file path=ppt/theme/theme6.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7.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Year xmlns="957b9817-beca-4484-a474-9a42df863642">2017</Year>
    <Organisations xmlns="957b9817-beca-4484-a474-9a42df863642"/>
    <Country xmlns="957b9817-beca-4484-a474-9a42df863642">NA</Country>
    <Activity xmlns="957b9817-beca-4484-a474-9a42df863642">Copy</Activity>
    <Language xmlns="957b9817-beca-4484-a474-9a42df863642">English</Language>
    <Grant_x0020_Code xmlns="957b9817-beca-4484-a474-9a42df863642" xsi:nil="true"/>
    <Category xmlns="957b9817-beca-4484-a474-9a42df863642">Print material</Category>
    <Sub_x002d_category xmlns="957b9817-beca-4484-a474-9a42df863642"/>
    <Function xmlns="957b9817-beca-4484-a474-9a42df863642">Communications</Function>
    <People xmlns="957b9817-beca-4484-a474-9a42df863642"/>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AF7F8FED754E6041894F8B7F9DBA2715" ma:contentTypeVersion="22" ma:contentTypeDescription="Create a new document." ma:contentTypeScope="" ma:versionID="a38b86c2bef8190e592b59f71ba8e2f7">
  <xsd:schema xmlns:xsd="http://www.w3.org/2001/XMLSchema" xmlns:xs="http://www.w3.org/2001/XMLSchema" xmlns:p="http://schemas.microsoft.com/office/2006/metadata/properties" xmlns:ns2="957b9817-beca-4484-a474-9a42df863642" xmlns:ns3="bcb2dd25-67b4-4d1d-88c3-f29a4d77f6b3" targetNamespace="http://schemas.microsoft.com/office/2006/metadata/properties" ma:root="true" ma:fieldsID="730fe883bbc0794c00da81b24568cfe4" ns2:_="" ns3:_="">
    <xsd:import namespace="957b9817-beca-4484-a474-9a42df863642"/>
    <xsd:import namespace="bcb2dd25-67b4-4d1d-88c3-f29a4d77f6b3"/>
    <xsd:element name="properties">
      <xsd:complexType>
        <xsd:sequence>
          <xsd:element name="documentManagement">
            <xsd:complexType>
              <xsd:all>
                <xsd:element ref="ns2:Function"/>
                <xsd:element ref="ns2:Year"/>
                <xsd:element ref="ns2:Country"/>
                <xsd:element ref="ns2:Activity"/>
                <xsd:element ref="ns2:Category"/>
                <xsd:element ref="ns2:Sub_x002d_category" minOccurs="0"/>
                <xsd:element ref="ns2:People" minOccurs="0"/>
                <xsd:element ref="ns2:Organisations" minOccurs="0"/>
                <xsd:element ref="ns2:Grant_x0020_Code" minOccurs="0"/>
                <xsd:element ref="ns2:Language"/>
                <xsd:element ref="ns2:MediaServiceMetadata" minOccurs="0"/>
                <xsd:element ref="ns2:MediaServiceFastMetadata" minOccurs="0"/>
                <xsd:element ref="ns2:MediaServiceAutoTags" minOccurs="0"/>
                <xsd:element ref="ns3:SharedWithUsers" minOccurs="0"/>
                <xsd:element ref="ns3:SharedWithDetail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57b9817-beca-4484-a474-9a42df863642" elementFormDefault="qualified">
    <xsd:import namespace="http://schemas.microsoft.com/office/2006/documentManagement/types"/>
    <xsd:import namespace="http://schemas.microsoft.com/office/infopath/2007/PartnerControls"/>
    <xsd:element name="Function" ma:index="2" ma:displayName="Function" ma:format="Dropdown" ma:indexed="true" ma:internalName="Function" ma:readOnly="false">
      <xsd:simpleType>
        <xsd:restriction base="dms:Choice">
          <xsd:enumeration value="Administration"/>
          <xsd:enumeration value="Communications"/>
          <xsd:enumeration value="External Relations"/>
          <xsd:enumeration value="Finance"/>
          <xsd:enumeration value="Global"/>
          <xsd:enumeration value="Implementation"/>
          <xsd:enumeration value="MER"/>
          <xsd:enumeration value="Coordination Committee"/>
        </xsd:restriction>
      </xsd:simpleType>
    </xsd:element>
    <xsd:element name="Year" ma:index="3" ma:displayName="Year" ma:default="2017" ma:format="Dropdown" ma:indexed="true" ma:internalName="Year" ma:readOnly="false">
      <xsd:simpleType>
        <xsd:restriction base="dms:Choice">
          <xsd:enumeration value="2008"/>
          <xsd:enumeration value="2009"/>
          <xsd:enumeration value="2010"/>
          <xsd:enumeration value="2011"/>
          <xsd:enumeration value="2012"/>
          <xsd:enumeration value="2013"/>
          <xsd:enumeration value="2014"/>
          <xsd:enumeration value="2015"/>
          <xsd:enumeration value="2016"/>
          <xsd:enumeration value="2017"/>
          <xsd:enumeration value="2018"/>
        </xsd:restriction>
      </xsd:simpleType>
    </xsd:element>
    <xsd:element name="Country" ma:index="4" ma:displayName="Country" ma:description="Select SCI Global for all countries, Multiple for subsets&#10;NA for obvious reasons" ma:internalName="Country">
      <xsd:simpleType>
        <xsd:restriction base="dms:Choice">
          <xsd:enumeration value="Burundi"/>
          <xsd:enumeration value="Brazil"/>
          <xsd:enumeration value="CIV"/>
          <xsd:enumeration value="COD"/>
          <xsd:enumeration value="Ethiopia"/>
          <xsd:enumeration value="Liberia"/>
          <xsd:enumeration value="Madagascar"/>
          <xsd:enumeration value="Malawi"/>
          <xsd:enumeration value="Mauritania"/>
          <xsd:enumeration value="Mozambique"/>
          <xsd:enumeration value="Niger"/>
          <xsd:enumeration value="Nigeria"/>
          <xsd:enumeration value="Rwanda"/>
          <xsd:enumeration value="Senegal"/>
          <xsd:enumeration value="Sudan"/>
          <xsd:enumeration value="Tanzania"/>
          <xsd:enumeration value="Uganda"/>
          <xsd:enumeration value="Yemen"/>
          <xsd:enumeration value="Zambia"/>
          <xsd:enumeration value="Zanzibar"/>
          <xsd:enumeration value="Multiple"/>
          <xsd:enumeration value="SCI Global"/>
          <xsd:enumeration value="NA"/>
        </xsd:restriction>
      </xsd:simpleType>
    </xsd:element>
    <xsd:element name="Activity" ma:index="5" ma:displayName="Activity" ma:format="Dropdown" ma:indexed="true" ma:internalName="Activity" ma:readOnly="false">
      <xsd:simpleType>
        <xsd:restriction base="dms:Choice">
          <xsd:enumeration value="Annual leave / timesheets"/>
          <xsd:enumeration value="Annual Planning"/>
          <xsd:enumeration value="Annual Review"/>
          <xsd:enumeration value="Artwork files"/>
          <xsd:enumeration value="Brief"/>
          <xsd:enumeration value="Copy"/>
          <xsd:enumeration value="Communications"/>
          <xsd:enumeration value="Consent form"/>
          <xsd:enumeration value="Contract"/>
          <xsd:enumeration value="Dashboard"/>
          <xsd:enumeration value="Data collection"/>
          <xsd:enumeration value="Design"/>
          <xsd:enumeration value="DQA"/>
          <xsd:enumeration value="Events"/>
          <xsd:enumeration value="Expenses"/>
          <xsd:enumeration value="Governance"/>
          <xsd:enumeration value="Grant"/>
          <xsd:enumeration value="Image file package"/>
          <xsd:enumeration value="Impact"/>
          <xsd:enumeration value="Induction&amp;training"/>
          <xsd:enumeration value="KAP"/>
          <xsd:enumeration value="Mapping"/>
          <xsd:enumeration value="MDA"/>
          <xsd:enumeration value="Meeting"/>
          <xsd:enumeration value="Monthly status"/>
          <xsd:enumeration value="Open evening"/>
          <xsd:enumeration value="Operations"/>
          <xsd:enumeration value="Performance"/>
          <xsd:enumeration value="Presentations"/>
          <xsd:enumeration value="Programme Management Board"/>
          <xsd:enumeration value="Proposal"/>
          <xsd:enumeration value="Report"/>
          <xsd:enumeration value="Reference"/>
          <xsd:enumeration value="Research"/>
          <xsd:enumeration value="Review"/>
          <xsd:enumeration value="Risk Management"/>
          <xsd:enumeration value="SCI Publications"/>
          <xsd:enumeration value="Sensitization"/>
          <xsd:enumeration value="Strategic Planning"/>
          <xsd:enumeration value="Technical Assistance"/>
          <xsd:enumeration value="Training"/>
          <xsd:enumeration value="Translation"/>
          <xsd:enumeration value="Travel"/>
          <xsd:enumeration value="VFM"/>
        </xsd:restriction>
      </xsd:simpleType>
    </xsd:element>
    <xsd:element name="Category" ma:index="6" ma:displayName="Category" ma:format="Dropdown" ma:indexed="true" ma:internalName="Category" ma:readOnly="false">
      <xsd:simpleType>
        <xsd:restriction base="dms:Choice">
          <xsd:enumeration value="Actuals"/>
          <xsd:enumeration value="Advisory Board"/>
          <xsd:enumeration value="Analysis"/>
          <xsd:enumeration value="Annual budget"/>
          <xsd:enumeration value="Annual leave / timesheets"/>
          <xsd:enumeration value="Audit"/>
          <xsd:enumeration value="Authorisation"/>
          <xsd:enumeration value="Bank statements"/>
          <xsd:enumeration value="Blog article"/>
          <xsd:enumeration value="Budget"/>
          <xsd:enumeration value="Capacity building"/>
          <xsd:enumeration value="Case study"/>
          <xsd:enumeration value="Cashbooks"/>
          <xsd:enumeration value="Communications"/>
          <xsd:enumeration value="Contract"/>
          <xsd:enumeration value="Contract Amendment"/>
          <xsd:enumeration value="Cost estimate"/>
          <xsd:enumeration value="Coordination Committee"/>
          <xsd:enumeration value="Dashboard"/>
          <xsd:enumeration value="Email"/>
          <xsd:enumeration value="Ethical approval"/>
          <xsd:enumeration value="Evaluation"/>
          <xsd:enumeration value="Events"/>
          <xsd:enumeration value="Expenses"/>
          <xsd:enumeration value="Financial statements &amp; Reports"/>
          <xsd:enumeration value="Funding letter"/>
          <xsd:enumeration value="Fundraising"/>
          <xsd:enumeration value="Guidelines"/>
          <xsd:enumeration value="Handover notes"/>
          <xsd:enumeration value="HR"/>
          <xsd:enumeration value="Images"/>
          <xsd:enumeration value="Implementation Workbook"/>
          <xsd:enumeration value="Induction&amp;training"/>
          <xsd:enumeration value="Inventory"/>
          <xsd:enumeration value="KPI"/>
          <xsd:enumeration value="Logos"/>
          <xsd:enumeration value="Meeting"/>
          <xsd:enumeration value="Merchandise"/>
          <xsd:enumeration value="MER-IMP"/>
          <xsd:enumeration value="News article"/>
          <xsd:enumeration value="Operational research"/>
          <xsd:enumeration value="Organisational statement"/>
          <xsd:enumeration value="Partnership"/>
          <xsd:enumeration value="PCT Plan"/>
          <xsd:enumeration value="Photos"/>
          <xsd:enumeration value="Policies/procedures/manuals"/>
          <xsd:enumeration value="Posters"/>
          <xsd:enumeration value="Presentations"/>
          <xsd:enumeration value="Print material"/>
          <xsd:enumeration value="Process Flow"/>
          <xsd:enumeration value="Procurement"/>
          <xsd:enumeration value="Protocol"/>
          <xsd:enumeration value="Public outreach"/>
          <xsd:enumeration value="Questionnaire"/>
          <xsd:enumeration value="Receipts"/>
          <xsd:enumeration value="Report"/>
          <xsd:enumeration value="Resource allocation"/>
          <xsd:enumeration value="Risk Assessment"/>
          <xsd:enumeration value="Risk Register"/>
          <xsd:enumeration value="SCI Publications"/>
          <xsd:enumeration value="Shapefile"/>
          <xsd:enumeration value="Social media"/>
          <xsd:enumeration value="Sub contract"/>
          <xsd:enumeration value="Team"/>
          <xsd:enumeration value="Templates"/>
          <xsd:enumeration value="Toolbox"/>
          <xsd:enumeration value="Translation"/>
          <xsd:enumeration value="Travel"/>
          <xsd:enumeration value="Treatment Numbers"/>
          <xsd:enumeration value="Videos"/>
          <xsd:enumeration value="Website"/>
          <xsd:enumeration value="Workplan"/>
          <xsd:enumeration value="Volunteers"/>
        </xsd:restriction>
      </xsd:simpleType>
    </xsd:element>
    <xsd:element name="Sub_x002d_category" ma:index="7" nillable="true" ma:displayName="Sub-category" ma:description="Extra detail if required" ma:internalName="Sub_x002d_category" ma:readOnly="false">
      <xsd:complexType>
        <xsd:complexContent>
          <xsd:extension base="dms:MultiChoice">
            <xsd:sequence>
              <xsd:element name="Value" maxOccurs="unbounded" minOccurs="0" nillable="true">
                <xsd:simpleType>
                  <xsd:restriction base="dms:Choice">
                    <xsd:enumeration value="Agenda"/>
                    <xsd:enumeration value="Communications"/>
                    <xsd:enumeration value="Donor"/>
                    <xsd:enumeration value="Draft"/>
                    <xsd:enumeration value="External"/>
                    <xsd:enumeration value="Final"/>
                    <xsd:enumeration value="ICF"/>
                    <xsd:enumeration value="ICL"/>
                    <xsd:enumeration value="ICT"/>
                    <xsd:enumeration value="Internal"/>
                    <xsd:enumeration value="Meeting"/>
                    <xsd:enumeration value="Minutes"/>
                    <xsd:enumeration value="Notes"/>
                    <xsd:enumeration value="PRDP"/>
                    <xsd:enumeration value="Presentations"/>
                    <xsd:enumeration value="Templates"/>
                  </xsd:restriction>
                </xsd:simpleType>
              </xsd:element>
            </xsd:sequence>
          </xsd:extension>
        </xsd:complexContent>
      </xsd:complexType>
    </xsd:element>
    <xsd:element name="People" ma:index="8" nillable="true" ma:displayName="People" ma:internalName="People" ma:readOnly="false">
      <xsd:complexType>
        <xsd:complexContent>
          <xsd:extension base="dms:MultiChoice">
            <xsd:sequence>
              <xsd:element name="Value" maxOccurs="unbounded" minOccurs="0" nillable="true">
                <xsd:simpleType>
                  <xsd:restriction base="dms:Choice">
                    <xsd:enumeration value="Alan Fenwick"/>
                    <xsd:enumeration value="Alix Weldon"/>
                    <xsd:enumeration value="Anna Phillips"/>
                    <xsd:enumeration value="Anna Wilhelme"/>
                    <xsd:enumeration value="Arminder Deol"/>
                    <xsd:enumeration value="Carolyn Henry"/>
                    <xsd:enumeration value="Carlos Torres Vitolas"/>
                    <xsd:enumeration value="Christine Logan"/>
                    <xsd:enumeration value="Demran Ali"/>
                    <xsd:enumeration value="Dhekra Annuzaili"/>
                    <xsd:enumeration value="Fiona Fleming"/>
                    <xsd:enumeration value="Jane Whitton"/>
                    <xsd:enumeration value="Katie Fantaguzzi"/>
                    <xsd:enumeration value="Kieran Bird"/>
                    <xsd:enumeration value="Lazenya Weekes"/>
                    <xsd:enumeration value="Liz Hollenberg"/>
                    <xsd:enumeration value="Lynsey Blair"/>
                    <xsd:enumeration value="Marie-Aimee Sandrine"/>
                    <xsd:enumeration value="Michelle Clements"/>
                    <xsd:enumeration value="Mike French"/>
                    <xsd:enumeration value="Mousumi Rahman"/>
                    <xsd:enumeration value="Nadia Ben Meriem"/>
                    <xsd:enumeration value="Najwa Al Abdallah"/>
                    <xsd:enumeration value="Neerav Dhanani"/>
                    <xsd:enumeration value="Neil Charlott"/>
                    <xsd:enumeration value="Roya Karimnia"/>
                    <xsd:enumeration value="Sarah Nogaro"/>
                    <xsd:enumeration value="Selvaraj Sivasubramaniam"/>
                    <xsd:enumeration value="Udo Wittmann"/>
                    <xsd:enumeration value="Wendy Harrison"/>
                    <xsd:enumeration value="Yolisa Nalule"/>
                  </xsd:restriction>
                </xsd:simpleType>
              </xsd:element>
            </xsd:sequence>
          </xsd:extension>
        </xsd:complexContent>
      </xsd:complexType>
    </xsd:element>
    <xsd:element name="Organisations" ma:index="11" nillable="true" ma:displayName="Organisations" ma:description="Other organisations we work with in any capacity" ma:internalName="Organisations" ma:readOnly="false">
      <xsd:complexType>
        <xsd:complexContent>
          <xsd:extension base="dms:MultiChoice">
            <xsd:sequence>
              <xsd:element name="Value" maxOccurs="unbounded" minOccurs="0" nillable="true">
                <xsd:simpleType>
                  <xsd:restriction base="dms:Choice">
                    <xsd:enumeration value="APPMG"/>
                    <xsd:enumeration value="ASTMH"/>
                    <xsd:enumeration value="Benevity"/>
                    <xsd:enumeration value="BMGF"/>
                    <xsd:enumeration value="CAF"/>
                    <xsd:enumeration value="CIFF"/>
                    <xsd:enumeration value="DFID"/>
                    <xsd:enumeration value="Effective Altruism"/>
                    <xsd:enumeration value="Effective Altruism Australia"/>
                    <xsd:enumeration value="Effective Altruism Foundation"/>
                    <xsd:enumeration value="END Fund"/>
                    <xsd:enumeration value="EPIC"/>
                    <xsd:enumeration value="FPSU (Liverpool)"/>
                    <xsd:enumeration value="Givewell"/>
                    <xsd:enumeration value="Global Giving"/>
                    <xsd:enumeration value="GSA"/>
                    <xsd:enumeration value="GWWC"/>
                    <xsd:enumeration value="Individual Donor"/>
                    <xsd:enumeration value="LSHTM"/>
                    <xsd:enumeration value="NHM"/>
                    <xsd:enumeration value="NNN"/>
                    <xsd:enumeration value="PCD"/>
                    <xsd:enumeration value="RAG"/>
                    <xsd:enumeration value="RTI"/>
                    <xsd:enumeration value="SCORE"/>
                    <xsd:enumeration value="SightSavers"/>
                    <xsd:enumeration value="TLYCS"/>
                    <xsd:enumeration value="UBS Optimus Foundation"/>
                    <xsd:enumeration value="WHO"/>
                    <xsd:enumeration value="WHO-AFRO"/>
                    <xsd:enumeration value="WHO-EMRO"/>
                    <xsd:enumeration value="WHO-PAHO"/>
                  </xsd:restriction>
                </xsd:simpleType>
              </xsd:element>
            </xsd:sequence>
          </xsd:extension>
        </xsd:complexContent>
      </xsd:complexType>
    </xsd:element>
    <xsd:element name="Grant_x0020_Code" ma:index="12" nillable="true" ma:displayName="Grant Code" ma:internalName="Grant_x0020_Code" ma:readOnly="false">
      <xsd:simpleType>
        <xsd:restriction base="dms:Text">
          <xsd:maxLength value="255"/>
        </xsd:restriction>
      </xsd:simpleType>
    </xsd:element>
    <xsd:element name="Language" ma:index="13" ma:displayName="Language" ma:default="English" ma:format="Dropdown" ma:internalName="Language" ma:readOnly="false">
      <xsd:simpleType>
        <xsd:restriction base="dms:Choice">
          <xsd:enumeration value="English"/>
          <xsd:enumeration value="French"/>
          <xsd:enumeration value="Portuguese"/>
          <xsd:enumeration value="Arabic"/>
        </xsd:restriction>
      </xsd:simpleType>
    </xsd:element>
    <xsd:element name="MediaServiceMetadata" ma:index="18" nillable="true" ma:displayName="MediaServiceMetadata" ma:description="" ma:hidden="true" ma:internalName="MediaServiceMetadata" ma:readOnly="true">
      <xsd:simpleType>
        <xsd:restriction base="dms:Note"/>
      </xsd:simpleType>
    </xsd:element>
    <xsd:element name="MediaServiceFastMetadata" ma:index="19" nillable="true" ma:displayName="MediaServiceFastMetadata" ma:description="" ma:hidden="true" ma:internalName="MediaServiceFastMetadata" ma:readOnly="true">
      <xsd:simpleType>
        <xsd:restriction base="dms:Note"/>
      </xsd:simpleType>
    </xsd:element>
    <xsd:element name="MediaServiceAutoTags" ma:index="20" nillable="true" ma:displayName="MediaServiceAutoTags" ma:description="" ma:internalName="MediaServiceAutoTags"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bcb2dd25-67b4-4d1d-88c3-f29a4d77f6b3" elementFormDefault="qualified">
    <xsd:import namespace="http://schemas.microsoft.com/office/2006/documentManagement/types"/>
    <xsd:import namespace="http://schemas.microsoft.com/office/infopath/2007/PartnerControls"/>
    <xsd:element name="SharedWithUsers" ma:index="21"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22" nillable="true" ma:displayName="Shared With Details" ma:description=""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14" ma:displayName="Content Type"/>
        <xsd:element ref="dc:title" minOccurs="0" maxOccurs="1" ma:index="1"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18B3B0C4-D533-4477-90C9-259654D473FE}">
  <ds:schemaRefs>
    <ds:schemaRef ds:uri="http://schemas.microsoft.com/office/infopath/2007/PartnerControls"/>
    <ds:schemaRef ds:uri="http://purl.org/dc/elements/1.1/"/>
    <ds:schemaRef ds:uri="http://schemas.microsoft.com/office/2006/metadata/properties"/>
    <ds:schemaRef ds:uri="957b9817-beca-4484-a474-9a42df863642"/>
    <ds:schemaRef ds:uri="http://purl.org/dc/terms/"/>
    <ds:schemaRef ds:uri="bcb2dd25-67b4-4d1d-88c3-f29a4d77f6b3"/>
    <ds:schemaRef ds:uri="http://schemas.microsoft.com/office/2006/documentManagement/types"/>
    <ds:schemaRef ds:uri="http://schemas.openxmlformats.org/package/2006/metadata/core-properties"/>
    <ds:schemaRef ds:uri="http://www.w3.org/XML/1998/namespace"/>
    <ds:schemaRef ds:uri="http://purl.org/dc/dcmitype/"/>
  </ds:schemaRefs>
</ds:datastoreItem>
</file>

<file path=customXml/itemProps2.xml><?xml version="1.0" encoding="utf-8"?>
<ds:datastoreItem xmlns:ds="http://schemas.openxmlformats.org/officeDocument/2006/customXml" ds:itemID="{6436012A-4A77-4C0B-8514-9598B7B3F1F1}">
  <ds:schemaRefs>
    <ds:schemaRef ds:uri="http://schemas.microsoft.com/sharepoint/v3/contenttype/forms"/>
  </ds:schemaRefs>
</ds:datastoreItem>
</file>

<file path=customXml/itemProps3.xml><?xml version="1.0" encoding="utf-8"?>
<ds:datastoreItem xmlns:ds="http://schemas.openxmlformats.org/officeDocument/2006/customXml" ds:itemID="{3AC6EF54-8B85-487F-ACD4-620E19A6F991}">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57b9817-beca-4484-a474-9a42df863642"/>
    <ds:schemaRef ds:uri="bcb2dd25-67b4-4d1d-88c3-f29a4d77f6b3"/>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emplate>NNN8 PPT Template Standard</Template>
  <TotalTime>566</TotalTime>
  <Words>1264</Words>
  <Application>Microsoft Macintosh PowerPoint</Application>
  <PresentationFormat>Custom</PresentationFormat>
  <Paragraphs>134</Paragraphs>
  <Slides>13</Slides>
  <Notes>9</Notes>
  <HiddenSlides>0</HiddenSlides>
  <MMClips>0</MMClips>
  <ScaleCrop>false</ScaleCrop>
  <HeadingPairs>
    <vt:vector size="6" baseType="variant">
      <vt:variant>
        <vt:lpstr>Fonts Used</vt:lpstr>
      </vt:variant>
      <vt:variant>
        <vt:i4>6</vt:i4>
      </vt:variant>
      <vt:variant>
        <vt:lpstr>Theme</vt:lpstr>
      </vt:variant>
      <vt:variant>
        <vt:i4>5</vt:i4>
      </vt:variant>
      <vt:variant>
        <vt:lpstr>Slide Titles</vt:lpstr>
      </vt:variant>
      <vt:variant>
        <vt:i4>13</vt:i4>
      </vt:variant>
    </vt:vector>
  </HeadingPairs>
  <TitlesOfParts>
    <vt:vector size="24" baseType="lpstr">
      <vt:lpstr>Arial</vt:lpstr>
      <vt:lpstr>Calibri</vt:lpstr>
      <vt:lpstr>Droid Sans</vt:lpstr>
      <vt:lpstr>Palatino</vt:lpstr>
      <vt:lpstr>Palatino Linotype</vt:lpstr>
      <vt:lpstr>Wingdings</vt:lpstr>
      <vt:lpstr>First Page</vt:lpstr>
      <vt:lpstr>Middle Page - Title only</vt:lpstr>
      <vt:lpstr>Middle page - With subheading</vt:lpstr>
      <vt:lpstr>Middle page - Picture only</vt:lpstr>
      <vt:lpstr>1_Middle Page - Title only</vt:lpstr>
      <vt:lpstr>Lymphatic Filariasis Disease Specific Meeting Disease Management, Disability and Inclusion MMDP / DMDI Subgroup Update </vt:lpstr>
      <vt:lpstr>NNN Disease Management, Disability and Inclusion (DMDI) Working Group</vt:lpstr>
      <vt:lpstr>Purpose of NNN DMDI Working Group http://www.ntd-ngonetwork.org/  - TOR for DMDI</vt:lpstr>
      <vt:lpstr>“Rehabilitation is understood to be a set of interventions designed to optimize functioning and reduce disability in individuals with health conditions in interaction with their environment.” (WHO, 2017) </vt:lpstr>
      <vt:lpstr>DMDI – Task Groups</vt:lpstr>
      <vt:lpstr>NNN DMDI Survey Results  N=18 responses from 14 different organizations</vt:lpstr>
      <vt:lpstr>NNN DMDI Survey Results:  Number of Organizations by Country Location of their Work</vt:lpstr>
      <vt:lpstr>Care to prevent or reduce oedema/lymphoedema</vt:lpstr>
      <vt:lpstr>DMDI Survey Responses: Key DMDI Challenges identified by Survey</vt:lpstr>
      <vt:lpstr>DMDI Survey Responses: Causes making it difficult for people with NTDs to access DMDI interventions</vt:lpstr>
      <vt:lpstr>DMDI Survey Responses: What is Needed to Develop DMDI Activities</vt:lpstr>
      <vt:lpstr>THE FUTURE for MMDP/DMDI sub-group in LF</vt:lpstr>
      <vt:lpstr>THANK YOU</vt:lpstr>
    </vt:vector>
  </TitlesOfParts>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Debs Work</dc:creator>
  <cp:lastModifiedBy>Microsoft Office User</cp:lastModifiedBy>
  <cp:revision>54</cp:revision>
  <cp:lastPrinted>2017-08-23T09:18:34Z</cp:lastPrinted>
  <dcterms:created xsi:type="dcterms:W3CDTF">2018-06-25T12:55:13Z</dcterms:created>
  <dcterms:modified xsi:type="dcterms:W3CDTF">2018-09-26T04:56:41Z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0x010100AF7F8FED754E6041894F8B7F9DBA2715</vt:lpwstr>
  </property>
</Properties>
</file>