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60" r:id="rId5"/>
    <p:sldId id="264" r:id="rId6"/>
    <p:sldId id="276" r:id="rId7"/>
    <p:sldId id="266" r:id="rId8"/>
    <p:sldId id="288" r:id="rId9"/>
    <p:sldId id="286" r:id="rId10"/>
    <p:sldId id="289" r:id="rId11"/>
    <p:sldId id="287" r:id="rId12"/>
    <p:sldId id="306" r:id="rId13"/>
    <p:sldId id="290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1138"/>
    <a:srgbClr val="800000"/>
    <a:srgbClr val="FFCC66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54" autoAdjust="0"/>
    <p:restoredTop sz="93899" autoAdjust="0"/>
  </p:normalViewPr>
  <p:slideViewPr>
    <p:cSldViewPr snapToGrid="0" snapToObjects="1">
      <p:cViewPr varScale="1">
        <p:scale>
          <a:sx n="68" d="100"/>
          <a:sy n="68" d="100"/>
        </p:scale>
        <p:origin x="54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CA0715-6EE0-F041-A69F-09E6EE6EAAF9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DD78E0-87DB-7346-B78C-8221F244F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70021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678E57-5B3A-DE4C-9BFB-EE6EBD3D218F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65BCED-C43D-3848-9A74-DD176BAF7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9510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2745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03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486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7499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Indian Network LF MMDP 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566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6977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0815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0375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8892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876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33197-F6DC-DF4A-BE3F-856B0FD47393}" type="datetime1">
              <a:rPr lang="en-GB" smtClean="0"/>
              <a:t>04/10/2018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3703B-A326-A741-BDBB-5D6B5649E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58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A6D73-5FFF-CE44-AA48-8902D1FB5A6B}" type="datetime1">
              <a:rPr lang="en-GB" smtClean="0"/>
              <a:t>04/10/2018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3703B-A326-A741-BDBB-5D6B5649E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82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0A3E4-31D0-0249-89A6-7B4D4D1F54B7}" type="datetime1">
              <a:rPr lang="en-GB" smtClean="0"/>
              <a:t>04/10/2018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3703B-A326-A741-BDBB-5D6B5649E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825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C52E7-470A-B540-A8ED-45D1D80748D9}" type="datetime1">
              <a:rPr lang="en-GB" smtClean="0"/>
              <a:t>04/10/2018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3703B-A326-A741-BDBB-5D6B5649E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930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EA4DC-E1B1-EA4F-82AA-7D181D70BEDC}" type="datetime1">
              <a:rPr lang="en-GB" smtClean="0"/>
              <a:t>04/10/2018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3703B-A326-A741-BDBB-5D6B5649E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873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B901E-AB39-C24F-84E9-C84AE24DF0E2}" type="datetime1">
              <a:rPr lang="en-GB" smtClean="0"/>
              <a:t>04/10/2018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3703B-A326-A741-BDBB-5D6B5649E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5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8694-4059-2948-A306-489BCA7A2EB1}" type="datetime1">
              <a:rPr lang="en-GB" smtClean="0"/>
              <a:t>04/10/2018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3703B-A326-A741-BDBB-5D6B5649E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53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E8851-D240-F949-A4E3-C7B5092061C1}" type="datetime1">
              <a:rPr lang="en-GB" smtClean="0"/>
              <a:t>04/10/2018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3703B-A326-A741-BDBB-5D6B5649E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13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C438E-6C7C-1344-A68A-35C17C20453C}" type="datetime1">
              <a:rPr lang="en-GB" smtClean="0"/>
              <a:t>04/10/2018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3703B-A326-A741-BDBB-5D6B5649E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440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0E461-C71C-A740-A571-0D7ED4FD6899}" type="datetime1">
              <a:rPr lang="en-GB" smtClean="0"/>
              <a:t>04/10/2018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3703B-A326-A741-BDBB-5D6B5649E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384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5A060-FEBD-FF4D-988C-9C203D223F3E}" type="datetime1">
              <a:rPr lang="en-GB" smtClean="0"/>
              <a:t>04/10/2018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3703B-A326-A741-BDBB-5D6B5649E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79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F7F31C-5AC5-554B-BACE-CCFC47882923}" type="datetime1">
              <a:rPr lang="en-GB" smtClean="0"/>
              <a:t>04/10/2018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A3703B-A326-A741-BDBB-5D6B5649E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354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jpg"/><Relationship Id="rId3" Type="http://schemas.openxmlformats.org/officeDocument/2006/relationships/image" Target="../media/image1.tif"/><Relationship Id="rId21" Type="http://schemas.openxmlformats.org/officeDocument/2006/relationships/image" Target="../media/image19.png"/><Relationship Id="rId34" Type="http://schemas.openxmlformats.org/officeDocument/2006/relationships/image" Target="../media/image32.png"/><Relationship Id="rId7" Type="http://schemas.openxmlformats.org/officeDocument/2006/relationships/image" Target="../media/image5.jpe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5" Type="http://schemas.openxmlformats.org/officeDocument/2006/relationships/image" Target="../media/image2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3.png"/><Relationship Id="rId9" Type="http://schemas.openxmlformats.org/officeDocument/2006/relationships/image" Target="../media/image7.jp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9.png"/><Relationship Id="rId18" Type="http://schemas.openxmlformats.org/officeDocument/2006/relationships/image" Target="../media/image2.png"/><Relationship Id="rId3" Type="http://schemas.openxmlformats.org/officeDocument/2006/relationships/image" Target="../media/image1.tif"/><Relationship Id="rId7" Type="http://schemas.openxmlformats.org/officeDocument/2006/relationships/image" Target="../media/image6.png"/><Relationship Id="rId12" Type="http://schemas.openxmlformats.org/officeDocument/2006/relationships/image" Target="../media/image29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8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11" Type="http://schemas.openxmlformats.org/officeDocument/2006/relationships/image" Target="../media/image11.png"/><Relationship Id="rId5" Type="http://schemas.openxmlformats.org/officeDocument/2006/relationships/image" Target="../media/image7.jpg"/><Relationship Id="rId15" Type="http://schemas.openxmlformats.org/officeDocument/2006/relationships/image" Target="../media/image15.png"/><Relationship Id="rId10" Type="http://schemas.openxmlformats.org/officeDocument/2006/relationships/image" Target="../media/image19.png"/><Relationship Id="rId19" Type="http://schemas.openxmlformats.org/officeDocument/2006/relationships/image" Target="../media/image10.png"/><Relationship Id="rId4" Type="http://schemas.openxmlformats.org/officeDocument/2006/relationships/image" Target="../media/image35.png"/><Relationship Id="rId9" Type="http://schemas.openxmlformats.org/officeDocument/2006/relationships/image" Target="../media/image13.png"/><Relationship Id="rId1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C23607-4B48-43E7-A3F4-A680254A8570}"/>
              </a:ext>
            </a:extLst>
          </p:cNvPr>
          <p:cNvSpPr txBox="1"/>
          <p:nvPr/>
        </p:nvSpPr>
        <p:spPr>
          <a:xfrm>
            <a:off x="1759997" y="4208480"/>
            <a:ext cx="60736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Dr Louise Kelly-Hope, Chair LF NDGO Group</a:t>
            </a:r>
          </a:p>
          <a:p>
            <a:pPr algn="ctr"/>
            <a:endParaRPr lang="en-GB" sz="400" b="1" dirty="0">
              <a:solidFill>
                <a:srgbClr val="761138"/>
              </a:solidFill>
            </a:endParaRPr>
          </a:p>
          <a:p>
            <a:pPr algn="ctr"/>
            <a:endParaRPr lang="en-GB" sz="400" b="1" dirty="0">
              <a:solidFill>
                <a:srgbClr val="761138"/>
              </a:solidFill>
            </a:endParaRPr>
          </a:p>
          <a:p>
            <a:endParaRPr lang="en-GB" sz="400" b="1" dirty="0">
              <a:solidFill>
                <a:srgbClr val="0070C0"/>
              </a:solidFill>
            </a:endParaRPr>
          </a:p>
          <a:p>
            <a:endParaRPr lang="en-GB" sz="2000" b="1" dirty="0">
              <a:solidFill>
                <a:srgbClr val="0070C0"/>
              </a:solidFill>
            </a:endParaRPr>
          </a:p>
          <a:p>
            <a:endParaRPr lang="en-GB" sz="2000" b="1" dirty="0">
              <a:solidFill>
                <a:srgbClr val="0070C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D3645B-970F-45D9-813B-FB8CE29F689C}"/>
              </a:ext>
            </a:extLst>
          </p:cNvPr>
          <p:cNvSpPr/>
          <p:nvPr/>
        </p:nvSpPr>
        <p:spPr>
          <a:xfrm>
            <a:off x="737483" y="2020285"/>
            <a:ext cx="77626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2800" b="1" dirty="0">
                <a:solidFill>
                  <a:srgbClr val="76113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Lymphatic Filariasis (LF)</a:t>
            </a:r>
          </a:p>
          <a:p>
            <a:pPr algn="ctr">
              <a:spcAft>
                <a:spcPts val="0"/>
              </a:spcAft>
            </a:pPr>
            <a:r>
              <a:rPr lang="en-GB" sz="2800" b="1" dirty="0">
                <a:solidFill>
                  <a:srgbClr val="76113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Non-Governmental Development Group (NGDO)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BCB078-1E82-4CFF-BC77-9C10F3B4FDF0}"/>
              </a:ext>
            </a:extLst>
          </p:cNvPr>
          <p:cNvSpPr/>
          <p:nvPr/>
        </p:nvSpPr>
        <p:spPr>
          <a:xfrm>
            <a:off x="7833675" y="150829"/>
            <a:ext cx="1206630" cy="8578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8F5352-385F-48EA-9F0A-D81CACD03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41978"/>
            <a:ext cx="9144000" cy="91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562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238927" y="604955"/>
            <a:ext cx="6595505" cy="309443"/>
          </a:xfrm>
        </p:spPr>
        <p:txBody>
          <a:bodyPr>
            <a:noAutofit/>
          </a:bodyPr>
          <a:lstStyle/>
          <a:p>
            <a:pPr eaLnBrk="1" hangingPunct="1"/>
            <a:r>
              <a:rPr lang="en-US" sz="1800" b="1" dirty="0">
                <a:solidFill>
                  <a:srgbClr val="761138"/>
                </a:solidFill>
                <a:latin typeface="Tahoma" charset="0"/>
                <a:ea typeface="Tahoma" charset="0"/>
                <a:cs typeface="Tahoma" charset="0"/>
              </a:rPr>
              <a:t>Acknowledgments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53AB66-7A14-41CF-8F52-4F22922517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41978"/>
            <a:ext cx="9144000" cy="916022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3D23DB9B-BA9F-4C2B-88F8-3B2980D54591}"/>
              </a:ext>
            </a:extLst>
          </p:cNvPr>
          <p:cNvSpPr/>
          <p:nvPr/>
        </p:nvSpPr>
        <p:spPr>
          <a:xfrm>
            <a:off x="569258" y="1165942"/>
            <a:ext cx="4215393" cy="25930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sz="1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Survey Respondents from following NGDOs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en-GB" sz="47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en-GB" sz="14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en-GB" sz="14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Tx/>
              <a:buChar char="-"/>
            </a:pPr>
            <a:endParaRPr lang="en-GB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en-GB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6B14CBF-19F7-4DE5-82C1-D735C17C368B}"/>
              </a:ext>
            </a:extLst>
          </p:cNvPr>
          <p:cNvSpPr/>
          <p:nvPr/>
        </p:nvSpPr>
        <p:spPr>
          <a:xfrm>
            <a:off x="4935357" y="1195048"/>
            <a:ext cx="4706524" cy="4410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Assistance with survey and data collation</a:t>
            </a:r>
          </a:p>
          <a:p>
            <a:pPr marL="285750" indent="-285750">
              <a:lnSpc>
                <a:spcPct val="110000"/>
              </a:lnSpc>
              <a:buFontTx/>
              <a:buChar char="-"/>
            </a:pPr>
            <a:r>
              <a:rPr lang="en-GB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Dr Jan Douglass</a:t>
            </a:r>
          </a:p>
          <a:p>
            <a:pPr marL="285750" indent="-285750">
              <a:lnSpc>
                <a:spcPct val="110000"/>
              </a:lnSpc>
              <a:buFontTx/>
              <a:buChar char="-"/>
            </a:pPr>
            <a:r>
              <a:rPr lang="en-GB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Dr Kapa Ramaiah</a:t>
            </a:r>
          </a:p>
          <a:p>
            <a:pPr marL="285750" indent="-285750">
              <a:lnSpc>
                <a:spcPct val="110000"/>
              </a:lnSpc>
              <a:buFontTx/>
              <a:buChar char="-"/>
            </a:pPr>
            <a:endParaRPr lang="en-GB" sz="1400" b="1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GB" sz="1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Provision of information on NGDO specific activities </a:t>
            </a:r>
          </a:p>
          <a:p>
            <a:pPr marL="285750" indent="-285750">
              <a:lnSpc>
                <a:spcPct val="110000"/>
              </a:lnSpc>
              <a:buFontTx/>
              <a:buChar char="-"/>
            </a:pPr>
            <a:r>
              <a:rPr lang="en-GB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AIM Initiative – Anna Wickenden, </a:t>
            </a:r>
            <a:r>
              <a:rPr lang="en-GB" sz="1400" dirty="0"/>
              <a:t>Tia Akpan</a:t>
            </a:r>
            <a:endParaRPr lang="en-GB" sz="14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0000"/>
              </a:lnSpc>
              <a:buFontTx/>
              <a:buChar char="-"/>
            </a:pPr>
            <a:r>
              <a:rPr lang="en-GB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ALM - Linda Lehman</a:t>
            </a:r>
          </a:p>
          <a:p>
            <a:pPr marL="285750" indent="-285750">
              <a:lnSpc>
                <a:spcPct val="110000"/>
              </a:lnSpc>
              <a:buFontTx/>
              <a:buChar char="-"/>
            </a:pPr>
            <a:r>
              <a:rPr lang="en-GB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CBM – Martin </a:t>
            </a:r>
            <a:r>
              <a:rPr lang="en-GB" sz="14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Kollmann</a:t>
            </a:r>
            <a:r>
              <a:rPr lang="en-GB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, Nick Burn &amp; Johan Willems</a:t>
            </a:r>
          </a:p>
          <a:p>
            <a:pPr marL="285750" indent="-285750">
              <a:lnSpc>
                <a:spcPct val="110000"/>
              </a:lnSpc>
              <a:buFontTx/>
              <a:buChar char="-"/>
            </a:pPr>
            <a:r>
              <a:rPr lang="en-GB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ENDFUND - Kimberley Kamara &amp; Warren Lancaster</a:t>
            </a:r>
          </a:p>
          <a:p>
            <a:pPr marL="285750" indent="-285750">
              <a:lnSpc>
                <a:spcPct val="110000"/>
              </a:lnSpc>
              <a:buFontTx/>
              <a:buChar char="-"/>
            </a:pPr>
            <a:r>
              <a:rPr lang="en-GB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Footwork  IPI - Gail Davey</a:t>
            </a:r>
          </a:p>
          <a:p>
            <a:pPr marL="285750" indent="-285750">
              <a:lnSpc>
                <a:spcPct val="110000"/>
              </a:lnSpc>
              <a:buFontTx/>
              <a:buChar char="-"/>
            </a:pPr>
            <a:r>
              <a:rPr lang="en-GB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HKI  - Zeina Sifri</a:t>
            </a:r>
          </a:p>
          <a:p>
            <a:pPr marL="285750" indent="-285750">
              <a:lnSpc>
                <a:spcPct val="110000"/>
              </a:lnSpc>
              <a:buFontTx/>
              <a:buChar char="-"/>
            </a:pPr>
            <a:r>
              <a:rPr lang="en-GB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IMA  - Sarah </a:t>
            </a:r>
            <a:r>
              <a:rPr lang="en-GB" sz="14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Craciuoiu</a:t>
            </a:r>
            <a:r>
              <a:rPr lang="en-GB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, Scott Torres, Mary Linehan</a:t>
            </a:r>
          </a:p>
          <a:p>
            <a:pPr marL="285750" indent="-285750">
              <a:lnSpc>
                <a:spcPct val="110000"/>
              </a:lnSpc>
              <a:buFontTx/>
              <a:buChar char="-"/>
            </a:pPr>
            <a:r>
              <a:rPr lang="en-GB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LEPRA - </a:t>
            </a:r>
            <a:r>
              <a:rPr lang="en-GB" sz="1400" dirty="0"/>
              <a:t>Maartje Pronk </a:t>
            </a:r>
          </a:p>
          <a:p>
            <a:pPr marL="285750" indent="-285750">
              <a:lnSpc>
                <a:spcPct val="110000"/>
              </a:lnSpc>
              <a:buFontTx/>
              <a:buChar char="-"/>
            </a:pPr>
            <a:r>
              <a:rPr lang="en-GB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Malaria Consortium - </a:t>
            </a:r>
            <a:r>
              <a:rPr lang="en-GB" sz="14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Giusi</a:t>
            </a:r>
            <a:r>
              <a:rPr lang="en-GB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Orta</a:t>
            </a:r>
            <a:r>
              <a:rPr lang="en-GB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285750" indent="-285750">
              <a:lnSpc>
                <a:spcPct val="110000"/>
              </a:lnSpc>
              <a:buFontTx/>
              <a:buChar char="-"/>
            </a:pPr>
            <a:r>
              <a:rPr lang="en-GB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RTI - Molly Brady</a:t>
            </a:r>
          </a:p>
          <a:p>
            <a:pPr marL="285750" indent="-285750">
              <a:lnSpc>
                <a:spcPct val="110000"/>
              </a:lnSpc>
              <a:buFontTx/>
              <a:buChar char="-"/>
            </a:pPr>
            <a:r>
              <a:rPr lang="en-GB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Sightsavers – Phil Downs</a:t>
            </a:r>
          </a:p>
          <a:p>
            <a:pPr marL="285750" indent="-285750">
              <a:lnSpc>
                <a:spcPct val="110000"/>
              </a:lnSpc>
              <a:buFontTx/>
              <a:buChar char="-"/>
            </a:pPr>
            <a:endParaRPr lang="en-GB" sz="14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en-GB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FC437A8-E36F-4378-A23F-03EA1509F7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3128679"/>
              </p:ext>
            </p:extLst>
          </p:nvPr>
        </p:nvGraphicFramePr>
        <p:xfrm>
          <a:off x="628481" y="1498668"/>
          <a:ext cx="3507583" cy="45193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07583">
                  <a:extLst>
                    <a:ext uri="{9D8B030D-6E8A-4147-A177-3AD203B41FA5}">
                      <a16:colId xmlns:a16="http://schemas.microsoft.com/office/drawing/2014/main" val="1947972701"/>
                    </a:ext>
                  </a:extLst>
                </a:gridCol>
              </a:tblGrid>
              <a:tr h="239072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0000"/>
                        </a:lnSpc>
                        <a:spcAft>
                          <a:spcPts val="0"/>
                        </a:spcAft>
                        <a:buSzPts val="1000"/>
                        <a:buFont typeface="Century Gothic" panose="020B0502020202020204" pitchFamily="34" charset="0"/>
                        <a:buChar char="-"/>
                      </a:pPr>
                      <a:r>
                        <a:rPr lang="en-GB" sz="1300" b="0">
                          <a:solidFill>
                            <a:schemeClr val="tx1"/>
                          </a:solidFill>
                          <a:effectLst/>
                        </a:rPr>
                        <a:t>AIM Initiative</a:t>
                      </a:r>
                      <a:endParaRPr lang="en-GB" sz="1300" b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1945944"/>
                  </a:ext>
                </a:extLst>
              </a:tr>
              <a:tr h="239072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0000"/>
                        </a:lnSpc>
                        <a:spcAft>
                          <a:spcPts val="0"/>
                        </a:spcAft>
                        <a:buSzPts val="1000"/>
                        <a:buFont typeface="Century Gothic" panose="020B0502020202020204" pitchFamily="34" charset="0"/>
                        <a:buChar char="-"/>
                      </a:pPr>
                      <a:r>
                        <a:rPr lang="en-GB" sz="1300" b="0">
                          <a:solidFill>
                            <a:schemeClr val="tx1"/>
                          </a:solidFill>
                          <a:effectLst/>
                        </a:rPr>
                        <a:t>American Leprosy Missions</a:t>
                      </a:r>
                      <a:endParaRPr lang="en-GB" sz="1300" b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0037339"/>
                  </a:ext>
                </a:extLst>
              </a:tr>
              <a:tr h="239072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0000"/>
                        </a:lnSpc>
                        <a:spcAft>
                          <a:spcPts val="0"/>
                        </a:spcAft>
                        <a:buSzPts val="1000"/>
                        <a:buFont typeface="Century Gothic" panose="020B0502020202020204" pitchFamily="34" charset="0"/>
                        <a:buChar char="-"/>
                      </a:pPr>
                      <a:r>
                        <a:rPr lang="en-GB" sz="1300" b="0">
                          <a:solidFill>
                            <a:schemeClr val="tx1"/>
                          </a:solidFill>
                          <a:effectLst/>
                        </a:rPr>
                        <a:t>CBM</a:t>
                      </a:r>
                      <a:endParaRPr lang="en-GB" sz="1300" b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7424799"/>
                  </a:ext>
                </a:extLst>
              </a:tr>
              <a:tr h="239072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0000"/>
                        </a:lnSpc>
                        <a:spcAft>
                          <a:spcPts val="0"/>
                        </a:spcAft>
                        <a:buSzPts val="1000"/>
                        <a:buFont typeface="Century Gothic" panose="020B0502020202020204" pitchFamily="34" charset="0"/>
                        <a:buChar char="-"/>
                      </a:pPr>
                      <a:r>
                        <a:rPr lang="en-GB" sz="1300" b="0">
                          <a:solidFill>
                            <a:schemeClr val="tx1"/>
                          </a:solidFill>
                          <a:effectLst/>
                        </a:rPr>
                        <a:t>Consultant</a:t>
                      </a:r>
                      <a:endParaRPr lang="en-GB" sz="1300" b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992288"/>
                  </a:ext>
                </a:extLst>
              </a:tr>
              <a:tr h="239072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0000"/>
                        </a:lnSpc>
                        <a:spcAft>
                          <a:spcPts val="0"/>
                        </a:spcAft>
                        <a:buSzPts val="1000"/>
                        <a:buFont typeface="Century Gothic" panose="020B0502020202020204" pitchFamily="34" charset="0"/>
                        <a:buChar char="-"/>
                      </a:pPr>
                      <a:r>
                        <a:rPr lang="en-GB" sz="1300" b="0" dirty="0">
                          <a:solidFill>
                            <a:schemeClr val="tx1"/>
                          </a:solidFill>
                          <a:effectLst/>
                        </a:rPr>
                        <a:t>HDI (Health &amp; Development Int'l)</a:t>
                      </a:r>
                      <a:endParaRPr lang="en-GB" sz="1300" b="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9335216"/>
                  </a:ext>
                </a:extLst>
              </a:tr>
              <a:tr h="239072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0000"/>
                        </a:lnSpc>
                        <a:spcAft>
                          <a:spcPts val="0"/>
                        </a:spcAft>
                        <a:buSzPts val="1000"/>
                        <a:buFont typeface="Century Gothic" panose="020B0502020202020204" pitchFamily="34" charset="0"/>
                        <a:buChar char="-"/>
                      </a:pPr>
                      <a:r>
                        <a:rPr lang="en-GB" sz="1300" b="0">
                          <a:solidFill>
                            <a:schemeClr val="tx1"/>
                          </a:solidFill>
                          <a:effectLst/>
                        </a:rPr>
                        <a:t>HKI</a:t>
                      </a:r>
                      <a:endParaRPr lang="en-GB" sz="1300" b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1502514"/>
                  </a:ext>
                </a:extLst>
              </a:tr>
              <a:tr h="239072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0000"/>
                        </a:lnSpc>
                        <a:spcAft>
                          <a:spcPts val="0"/>
                        </a:spcAft>
                        <a:buSzPts val="1000"/>
                        <a:buFont typeface="Century Gothic" panose="020B0502020202020204" pitchFamily="34" charset="0"/>
                        <a:buChar char="-"/>
                      </a:pPr>
                      <a:r>
                        <a:rPr lang="en-GB" sz="1300" b="0" dirty="0">
                          <a:solidFill>
                            <a:schemeClr val="tx1"/>
                          </a:solidFill>
                          <a:effectLst/>
                        </a:rPr>
                        <a:t>IMA World Health</a:t>
                      </a:r>
                      <a:endParaRPr lang="en-GB" sz="1300" b="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221671"/>
                  </a:ext>
                </a:extLst>
              </a:tr>
              <a:tr h="239072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0000"/>
                        </a:lnSpc>
                        <a:spcAft>
                          <a:spcPts val="0"/>
                        </a:spcAft>
                        <a:buSzPts val="1000"/>
                        <a:buFont typeface="Century Gothic" panose="020B0502020202020204" pitchFamily="34" charset="0"/>
                        <a:buChar char="-"/>
                      </a:pPr>
                      <a:r>
                        <a:rPr lang="en-GB" sz="1300" b="0">
                          <a:solidFill>
                            <a:schemeClr val="tx1"/>
                          </a:solidFill>
                          <a:effectLst/>
                        </a:rPr>
                        <a:t>International Podoconiosis Initiative</a:t>
                      </a:r>
                      <a:endParaRPr lang="en-GB" sz="1300" b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5696680"/>
                  </a:ext>
                </a:extLst>
              </a:tr>
              <a:tr h="216067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0000"/>
                        </a:lnSpc>
                        <a:spcAft>
                          <a:spcPts val="0"/>
                        </a:spcAft>
                        <a:buSzPts val="1000"/>
                        <a:buFont typeface="Century Gothic" panose="020B0502020202020204" pitchFamily="34" charset="0"/>
                        <a:buChar char="-"/>
                      </a:pPr>
                      <a:r>
                        <a:rPr lang="en-GB" sz="1300" b="0" dirty="0">
                          <a:solidFill>
                            <a:schemeClr val="tx1"/>
                          </a:solidFill>
                          <a:effectLst/>
                        </a:rPr>
                        <a:t>LEPRA</a:t>
                      </a:r>
                      <a:endParaRPr lang="en-GB" sz="1300" b="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5288134"/>
                  </a:ext>
                </a:extLst>
              </a:tr>
              <a:tr h="239072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0000"/>
                        </a:lnSpc>
                        <a:spcAft>
                          <a:spcPts val="0"/>
                        </a:spcAft>
                        <a:buSzPts val="1000"/>
                        <a:buFont typeface="Century Gothic" panose="020B0502020202020204" pitchFamily="34" charset="0"/>
                        <a:buChar char="-"/>
                      </a:pPr>
                      <a:r>
                        <a:rPr lang="en-GB" sz="1300" b="0" dirty="0">
                          <a:solidFill>
                            <a:schemeClr val="tx1"/>
                          </a:solidFill>
                          <a:effectLst/>
                        </a:rPr>
                        <a:t>CNTD - Liverpool School of Tropical Medicine</a:t>
                      </a:r>
                      <a:endParaRPr lang="en-GB" sz="1300" b="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9657377"/>
                  </a:ext>
                </a:extLst>
              </a:tr>
              <a:tr h="239072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0000"/>
                        </a:lnSpc>
                        <a:spcAft>
                          <a:spcPts val="0"/>
                        </a:spcAft>
                        <a:buSzPts val="1000"/>
                        <a:buFont typeface="Century Gothic" panose="020B0502020202020204" pitchFamily="34" charset="0"/>
                        <a:buChar char="-"/>
                      </a:pPr>
                      <a:r>
                        <a:rPr lang="en-GB" sz="1300" b="0">
                          <a:solidFill>
                            <a:schemeClr val="tx1"/>
                          </a:solidFill>
                          <a:effectLst/>
                        </a:rPr>
                        <a:t>Malaria Consortium</a:t>
                      </a:r>
                      <a:endParaRPr lang="en-GB" sz="1300" b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4572666"/>
                  </a:ext>
                </a:extLst>
              </a:tr>
              <a:tr h="239072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0000"/>
                        </a:lnSpc>
                        <a:spcAft>
                          <a:spcPts val="0"/>
                        </a:spcAft>
                        <a:buSzPts val="1000"/>
                        <a:buFont typeface="Century Gothic" panose="020B0502020202020204" pitchFamily="34" charset="0"/>
                        <a:buChar char="-"/>
                      </a:pPr>
                      <a:r>
                        <a:rPr lang="en-GB" sz="1300" b="0">
                          <a:solidFill>
                            <a:schemeClr val="tx1"/>
                          </a:solidFill>
                          <a:effectLst/>
                        </a:rPr>
                        <a:t>Mectizan Donation Program</a:t>
                      </a:r>
                      <a:endParaRPr lang="en-GB" sz="1300" b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7007144"/>
                  </a:ext>
                </a:extLst>
              </a:tr>
              <a:tr h="239072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0000"/>
                        </a:lnSpc>
                        <a:spcAft>
                          <a:spcPts val="0"/>
                        </a:spcAft>
                        <a:buSzPts val="1000"/>
                        <a:buFont typeface="Century Gothic" panose="020B0502020202020204" pitchFamily="34" charset="0"/>
                        <a:buChar char="-"/>
                      </a:pPr>
                      <a:r>
                        <a:rPr lang="en-GB" sz="1300" b="0">
                          <a:solidFill>
                            <a:schemeClr val="tx1"/>
                          </a:solidFill>
                          <a:effectLst/>
                        </a:rPr>
                        <a:t>MITOSATH</a:t>
                      </a:r>
                      <a:endParaRPr lang="en-GB" sz="1300" b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9571454"/>
                  </a:ext>
                </a:extLst>
              </a:tr>
              <a:tr h="239072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0000"/>
                        </a:lnSpc>
                        <a:spcAft>
                          <a:spcPts val="0"/>
                        </a:spcAft>
                        <a:buSzPts val="1000"/>
                        <a:buFont typeface="Century Gothic" panose="020B0502020202020204" pitchFamily="34" charset="0"/>
                        <a:buChar char="-"/>
                      </a:pPr>
                      <a:r>
                        <a:rPr lang="en-GB" sz="1300" b="0" dirty="0">
                          <a:solidFill>
                            <a:schemeClr val="tx1"/>
                          </a:solidFill>
                          <a:effectLst/>
                        </a:rPr>
                        <a:t>RTI </a:t>
                      </a:r>
                      <a:endParaRPr lang="en-GB" sz="1300" b="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1271760"/>
                  </a:ext>
                </a:extLst>
              </a:tr>
              <a:tr h="239072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0000"/>
                        </a:lnSpc>
                        <a:spcAft>
                          <a:spcPts val="0"/>
                        </a:spcAft>
                        <a:buSzPts val="1000"/>
                        <a:buFont typeface="Century Gothic" panose="020B0502020202020204" pitchFamily="34" charset="0"/>
                        <a:buChar char="-"/>
                      </a:pPr>
                      <a:r>
                        <a:rPr lang="en-GB" sz="1300" b="0">
                          <a:solidFill>
                            <a:schemeClr val="tx1"/>
                          </a:solidFill>
                          <a:effectLst/>
                        </a:rPr>
                        <a:t>Task Force for Global Health</a:t>
                      </a:r>
                      <a:endParaRPr lang="en-GB" sz="1300" b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3319702"/>
                  </a:ext>
                </a:extLst>
              </a:tr>
              <a:tr h="239072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0000"/>
                        </a:lnSpc>
                        <a:spcAft>
                          <a:spcPts val="0"/>
                        </a:spcAft>
                        <a:buSzPts val="1000"/>
                        <a:buFont typeface="Century Gothic" panose="020B0502020202020204" pitchFamily="34" charset="0"/>
                        <a:buChar char="-"/>
                      </a:pPr>
                      <a:r>
                        <a:rPr lang="en-GB" sz="1300" b="0">
                          <a:solidFill>
                            <a:schemeClr val="tx1"/>
                          </a:solidFill>
                          <a:effectLst/>
                        </a:rPr>
                        <a:t>The Carter Center</a:t>
                      </a:r>
                      <a:endParaRPr lang="en-GB" sz="1300" b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4759642"/>
                  </a:ext>
                </a:extLst>
              </a:tr>
              <a:tr h="239072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0000"/>
                        </a:lnSpc>
                        <a:spcAft>
                          <a:spcPts val="0"/>
                        </a:spcAft>
                        <a:buSzPts val="1000"/>
                        <a:buFont typeface="Century Gothic" panose="020B0502020202020204" pitchFamily="34" charset="0"/>
                        <a:buChar char="-"/>
                      </a:pPr>
                      <a:r>
                        <a:rPr lang="en-GB" sz="1300" b="0">
                          <a:solidFill>
                            <a:schemeClr val="tx1"/>
                          </a:solidFill>
                          <a:effectLst/>
                        </a:rPr>
                        <a:t>The END Fund</a:t>
                      </a:r>
                      <a:endParaRPr lang="en-GB" sz="1300" b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6717115"/>
                  </a:ext>
                </a:extLst>
              </a:tr>
              <a:tr h="239072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0000"/>
                        </a:lnSpc>
                        <a:spcAft>
                          <a:spcPts val="0"/>
                        </a:spcAft>
                        <a:buSzPts val="1000"/>
                        <a:buFont typeface="Century Gothic" panose="020B0502020202020204" pitchFamily="34" charset="0"/>
                        <a:buChar char="-"/>
                      </a:pPr>
                      <a:r>
                        <a:rPr lang="en-GB" sz="1300" b="0" dirty="0">
                          <a:solidFill>
                            <a:schemeClr val="tx1"/>
                          </a:solidFill>
                          <a:effectLst/>
                        </a:rPr>
                        <a:t>The MENTOR Initiative</a:t>
                      </a:r>
                      <a:endParaRPr lang="en-GB" sz="1300" b="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035985"/>
                  </a:ext>
                </a:extLst>
              </a:tr>
              <a:tr h="239072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0000"/>
                        </a:lnSpc>
                        <a:spcAft>
                          <a:spcPts val="0"/>
                        </a:spcAft>
                        <a:buSzPts val="1000"/>
                        <a:buFont typeface="Century Gothic" panose="020B0502020202020204" pitchFamily="34" charset="0"/>
                        <a:buChar char="-"/>
                      </a:pPr>
                      <a:r>
                        <a:rPr lang="en-GB" sz="1300" b="0" dirty="0">
                          <a:solidFill>
                            <a:schemeClr val="tx1"/>
                          </a:solidFill>
                          <a:effectLst/>
                        </a:rPr>
                        <a:t>WHO</a:t>
                      </a:r>
                      <a:endParaRPr lang="en-GB" sz="1300" b="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110660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6B72FB7C-A8AB-4B26-9147-86D362CE0464}"/>
              </a:ext>
            </a:extLst>
          </p:cNvPr>
          <p:cNvSpPr/>
          <p:nvPr/>
        </p:nvSpPr>
        <p:spPr>
          <a:xfrm>
            <a:off x="7833675" y="150829"/>
            <a:ext cx="1206630" cy="8578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5717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47540" y="662590"/>
            <a:ext cx="4857750" cy="342900"/>
          </a:xfrm>
        </p:spPr>
        <p:txBody>
          <a:bodyPr>
            <a:noAutofit/>
          </a:bodyPr>
          <a:lstStyle/>
          <a:p>
            <a:pPr eaLnBrk="1" hangingPunct="1"/>
            <a:r>
              <a:rPr lang="en-US" sz="1800" b="1" dirty="0">
                <a:solidFill>
                  <a:srgbClr val="761138"/>
                </a:solidFill>
                <a:latin typeface="Tahoma" charset="0"/>
                <a:ea typeface="Tahoma" charset="0"/>
                <a:cs typeface="Tahoma" charset="0"/>
              </a:rPr>
              <a:t>LF NDGO Network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53AB66-7A14-41CF-8F52-4F22922517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41978"/>
            <a:ext cx="9144000" cy="916022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6DC9F7CF-1C9D-4C1D-AC66-00782201B258}"/>
              </a:ext>
            </a:extLst>
          </p:cNvPr>
          <p:cNvSpPr txBox="1">
            <a:spLocks noChangeArrowheads="1"/>
          </p:cNvSpPr>
          <p:nvPr/>
        </p:nvSpPr>
        <p:spPr>
          <a:xfrm>
            <a:off x="507832" y="1479430"/>
            <a:ext cx="8039268" cy="499412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AU" sz="2000" b="1" dirty="0"/>
              <a:t>Aim</a:t>
            </a:r>
            <a:r>
              <a:rPr lang="en-AU" sz="2000" dirty="0"/>
              <a:t> of facilitating integration and collaboration among NGDOs supporting LF elimination  </a:t>
            </a:r>
            <a:endParaRPr lang="en-GB" sz="2000" dirty="0"/>
          </a:p>
          <a:p>
            <a:pPr marL="0" lvl="0" indent="0">
              <a:buNone/>
            </a:pPr>
            <a:endParaRPr lang="en-GB" sz="1800" dirty="0"/>
          </a:p>
          <a:p>
            <a:r>
              <a:rPr lang="en-AU" sz="2000" b="1" dirty="0"/>
              <a:t>Objectives:</a:t>
            </a:r>
          </a:p>
          <a:p>
            <a:endParaRPr lang="en-GB" sz="500" b="1" dirty="0"/>
          </a:p>
          <a:p>
            <a:pPr lvl="1">
              <a:lnSpc>
                <a:spcPct val="80000"/>
              </a:lnSpc>
              <a:spcBef>
                <a:spcPts val="300"/>
              </a:spcBef>
            </a:pPr>
            <a:r>
              <a:rPr lang="en-AU" sz="1800" dirty="0"/>
              <a:t>To serve as a forum for </a:t>
            </a:r>
            <a:r>
              <a:rPr lang="en-AU" sz="1800" u="sng" dirty="0">
                <a:solidFill>
                  <a:srgbClr val="761138"/>
                </a:solidFill>
              </a:rPr>
              <a:t>information sharing, collaboration</a:t>
            </a:r>
            <a:r>
              <a:rPr lang="en-AU" sz="1800" dirty="0"/>
              <a:t>, and </a:t>
            </a:r>
            <a:r>
              <a:rPr lang="en-AU" sz="1800" u="sng" dirty="0">
                <a:solidFill>
                  <a:srgbClr val="761138"/>
                </a:solidFill>
              </a:rPr>
              <a:t>communication</a:t>
            </a:r>
          </a:p>
          <a:p>
            <a:pPr lvl="1">
              <a:lnSpc>
                <a:spcPct val="80000"/>
              </a:lnSpc>
              <a:spcBef>
                <a:spcPts val="300"/>
              </a:spcBef>
            </a:pPr>
            <a:endParaRPr lang="en-GB" sz="1400" dirty="0"/>
          </a:p>
          <a:p>
            <a:pPr lvl="1">
              <a:lnSpc>
                <a:spcPct val="80000"/>
              </a:lnSpc>
              <a:spcBef>
                <a:spcPts val="300"/>
              </a:spcBef>
            </a:pPr>
            <a:r>
              <a:rPr lang="en-AU" sz="1800" dirty="0"/>
              <a:t>To provide LF </a:t>
            </a:r>
            <a:r>
              <a:rPr lang="en-AU" sz="1800" u="sng" dirty="0">
                <a:solidFill>
                  <a:srgbClr val="761138"/>
                </a:solidFill>
              </a:rPr>
              <a:t>technical input, on tools, resources, meetings, workshops</a:t>
            </a:r>
            <a:r>
              <a:rPr lang="en-AU" sz="1800" dirty="0"/>
              <a:t>, other important initiatives</a:t>
            </a:r>
            <a:endParaRPr lang="en-GB" sz="1800" dirty="0"/>
          </a:p>
          <a:p>
            <a:pPr lvl="1">
              <a:lnSpc>
                <a:spcPct val="80000"/>
              </a:lnSpc>
              <a:spcBef>
                <a:spcPts val="300"/>
              </a:spcBef>
            </a:pPr>
            <a:endParaRPr lang="en-AU" sz="1400" dirty="0"/>
          </a:p>
          <a:p>
            <a:pPr lvl="1">
              <a:lnSpc>
                <a:spcPct val="80000"/>
              </a:lnSpc>
              <a:spcBef>
                <a:spcPts val="300"/>
              </a:spcBef>
            </a:pPr>
            <a:r>
              <a:rPr lang="en-AU" sz="1800" dirty="0"/>
              <a:t>To provide </a:t>
            </a:r>
            <a:r>
              <a:rPr lang="en-AU" sz="1800" u="sng" dirty="0">
                <a:solidFill>
                  <a:srgbClr val="761138"/>
                </a:solidFill>
              </a:rPr>
              <a:t>technical guidance and support </a:t>
            </a:r>
            <a:r>
              <a:rPr lang="en-AU" sz="1800" dirty="0"/>
              <a:t>to the NNN on LF-related discussions and initiatives, with the goal to achieve 2020 targets </a:t>
            </a:r>
          </a:p>
          <a:p>
            <a:pPr lvl="1">
              <a:lnSpc>
                <a:spcPct val="80000"/>
              </a:lnSpc>
              <a:spcBef>
                <a:spcPts val="300"/>
              </a:spcBef>
            </a:pPr>
            <a:endParaRPr lang="en-AU" sz="1800" dirty="0"/>
          </a:p>
          <a:p>
            <a:pPr lvl="1">
              <a:lnSpc>
                <a:spcPct val="80000"/>
              </a:lnSpc>
              <a:spcBef>
                <a:spcPts val="300"/>
              </a:spcBef>
            </a:pPr>
            <a:r>
              <a:rPr lang="en-AU" sz="1800" dirty="0"/>
              <a:t>To serve as the </a:t>
            </a:r>
            <a:r>
              <a:rPr lang="en-AU" sz="1800" u="sng" dirty="0">
                <a:solidFill>
                  <a:srgbClr val="761138"/>
                </a:solidFill>
              </a:rPr>
              <a:t>link between the NGDO community to the GAELF</a:t>
            </a:r>
            <a:r>
              <a:rPr lang="en-AU" sz="1800" dirty="0"/>
              <a:t>, and help amplify the advocacy and communication efforts</a:t>
            </a:r>
            <a:endParaRPr lang="en-GB" sz="1800" dirty="0"/>
          </a:p>
          <a:p>
            <a:pPr lvl="0"/>
            <a:endParaRPr lang="en-GB" sz="2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8DCCD-E08C-4E8E-89A1-977DED5B7B00}"/>
              </a:ext>
            </a:extLst>
          </p:cNvPr>
          <p:cNvSpPr/>
          <p:nvPr/>
        </p:nvSpPr>
        <p:spPr>
          <a:xfrm>
            <a:off x="7833675" y="150829"/>
            <a:ext cx="1206630" cy="8578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2638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417914" y="1264274"/>
            <a:ext cx="8308172" cy="491895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000" b="1" dirty="0"/>
              <a:t>Past Chairs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1800" dirty="0"/>
              <a:t>Susan </a:t>
            </a:r>
            <a:r>
              <a:rPr lang="en-GB" sz="1800" dirty="0" err="1"/>
              <a:t>Girois</a:t>
            </a:r>
            <a:r>
              <a:rPr lang="en-GB" sz="1800" dirty="0"/>
              <a:t> (Handicap International), Jose de La Cruz (LEPRA), Pierre </a:t>
            </a:r>
            <a:r>
              <a:rPr lang="en-GB" sz="1800" dirty="0" err="1"/>
              <a:t>Brantus</a:t>
            </a:r>
            <a:r>
              <a:rPr lang="en-GB" sz="1800" dirty="0"/>
              <a:t> (Handicap International), Ann Varghese (IMA World Health), Emily Toubali (HKI), Molly Brady (RTI) and Yao Sodahlon (MDP) </a:t>
            </a:r>
            <a:endParaRPr lang="en-GB" sz="2000" dirty="0"/>
          </a:p>
          <a:p>
            <a:pPr lvl="0"/>
            <a:endParaRPr lang="en-GB" sz="1700" b="1" dirty="0"/>
          </a:p>
          <a:p>
            <a:pPr marL="0" lvl="0" indent="0">
              <a:buNone/>
            </a:pPr>
            <a:endParaRPr lang="en-GB" sz="1700" dirty="0"/>
          </a:p>
          <a:p>
            <a:pPr marL="0" lvl="0" indent="0">
              <a:buNone/>
            </a:pPr>
            <a:endParaRPr lang="en-GB" sz="1700" dirty="0"/>
          </a:p>
          <a:p>
            <a:pPr marL="0" lvl="0" indent="0">
              <a:buNone/>
            </a:pPr>
            <a:endParaRPr lang="en-GB" sz="1700" dirty="0"/>
          </a:p>
          <a:p>
            <a:pPr marL="0" lvl="0" indent="0">
              <a:buNone/>
            </a:pPr>
            <a:endParaRPr lang="en-GB" sz="1700" dirty="0"/>
          </a:p>
          <a:p>
            <a:pPr marL="0" lvl="0" indent="0">
              <a:buNone/>
            </a:pPr>
            <a:endParaRPr lang="en-GB" sz="1700" dirty="0"/>
          </a:p>
          <a:p>
            <a:pPr marL="0" lvl="0" indent="0">
              <a:buNone/>
            </a:pPr>
            <a:endParaRPr lang="en-GB" sz="1700" dirty="0"/>
          </a:p>
          <a:p>
            <a:pPr marL="0" lvl="0" indent="0">
              <a:buNone/>
            </a:pPr>
            <a:r>
              <a:rPr lang="en-GB" sz="1700" dirty="0"/>
              <a:t>                    </a:t>
            </a:r>
          </a:p>
          <a:p>
            <a:endParaRPr lang="en-US" sz="1350" dirty="0"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53AB66-7A14-41CF-8F52-4F22922517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41978"/>
            <a:ext cx="9144000" cy="91602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1B328B8-D361-49F2-92F0-5332729D8258}"/>
              </a:ext>
            </a:extLst>
          </p:cNvPr>
          <p:cNvSpPr/>
          <p:nvPr/>
        </p:nvSpPr>
        <p:spPr>
          <a:xfrm>
            <a:off x="417914" y="2907716"/>
            <a:ext cx="8594111" cy="2683940"/>
          </a:xfrm>
          <a:prstGeom prst="rect">
            <a:avLst/>
          </a:prstGeom>
          <a:noFill/>
          <a:effectLst>
            <a:glow rad="127000">
              <a:srgbClr val="00B0F0"/>
            </a:glow>
          </a:effectLst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</a:pPr>
            <a:r>
              <a:rPr lang="en-GB" b="1" dirty="0"/>
              <a:t>Current Chair</a:t>
            </a:r>
            <a:r>
              <a:rPr lang="en-GB" dirty="0">
                <a:solidFill>
                  <a:srgbClr val="761138"/>
                </a:solidFill>
              </a:rPr>
              <a:t>: </a:t>
            </a:r>
            <a:r>
              <a:rPr lang="en-GB" dirty="0"/>
              <a:t>Louise Kelly-Hope (CNTD/LSTM)</a:t>
            </a:r>
            <a:endParaRPr lang="en-GB" b="1" dirty="0"/>
          </a:p>
          <a:p>
            <a:pPr lvl="0">
              <a:lnSpc>
                <a:spcPct val="130000"/>
              </a:lnSpc>
            </a:pPr>
            <a:r>
              <a:rPr lang="en-GB" b="1" dirty="0"/>
              <a:t>Vice Chair:</a:t>
            </a:r>
            <a:r>
              <a:rPr lang="en-GB" dirty="0"/>
              <a:t> Maartje Pronk (LEPRA)</a:t>
            </a:r>
          </a:p>
          <a:p>
            <a:pPr lvl="0">
              <a:lnSpc>
                <a:spcPct val="130000"/>
              </a:lnSpc>
            </a:pPr>
            <a:r>
              <a:rPr lang="en-GB" b="1" dirty="0"/>
              <a:t>Immediate Past Chair</a:t>
            </a:r>
            <a:r>
              <a:rPr lang="en-GB" dirty="0"/>
              <a:t>: Yao Sodahlon (MDP)</a:t>
            </a:r>
          </a:p>
          <a:p>
            <a:pPr lvl="0">
              <a:lnSpc>
                <a:spcPct val="130000"/>
              </a:lnSpc>
            </a:pPr>
            <a:endParaRPr lang="en-GB" sz="500" dirty="0"/>
          </a:p>
          <a:p>
            <a:pPr lvl="0">
              <a:lnSpc>
                <a:spcPct val="130000"/>
              </a:lnSpc>
            </a:pPr>
            <a:r>
              <a:rPr lang="en-GB" b="1" dirty="0"/>
              <a:t>LF - </a:t>
            </a:r>
            <a:r>
              <a:rPr lang="en-GB" b="1" dirty="0" err="1"/>
              <a:t>Oncho</a:t>
            </a:r>
            <a:r>
              <a:rPr lang="en-GB" b="1" dirty="0"/>
              <a:t> sub-group lead</a:t>
            </a:r>
            <a:r>
              <a:rPr lang="en-GB" dirty="0"/>
              <a:t>: Charles Mackenzie (TFGH)</a:t>
            </a:r>
          </a:p>
          <a:p>
            <a:pPr lvl="0">
              <a:lnSpc>
                <a:spcPct val="130000"/>
              </a:lnSpc>
            </a:pPr>
            <a:r>
              <a:rPr lang="en-GB" b="1" dirty="0"/>
              <a:t>LF - MMDP sub-group lead</a:t>
            </a:r>
            <a:r>
              <a:rPr lang="en-GB" dirty="0"/>
              <a:t>: Jan Douglass (CNTD/LSTM)  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Linda Lehman (ALM) *</a:t>
            </a:r>
          </a:p>
          <a:p>
            <a:pPr lvl="0">
              <a:lnSpc>
                <a:spcPct val="130000"/>
              </a:lnSpc>
            </a:pPr>
            <a:r>
              <a:rPr lang="en-GB" b="1" dirty="0"/>
              <a:t>London Declaration Scorecard Working Group rep:</a:t>
            </a:r>
            <a:r>
              <a:rPr lang="en-GB" dirty="0"/>
              <a:t> Francisca Olamiju (MITOSATH)        						     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Molly Brady (RTI)*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14C0AB3D-0A51-46C3-BE11-1BCB201D0D78}"/>
              </a:ext>
            </a:extLst>
          </p:cNvPr>
          <p:cNvSpPr txBox="1">
            <a:spLocks noChangeArrowheads="1"/>
          </p:cNvSpPr>
          <p:nvPr/>
        </p:nvSpPr>
        <p:spPr>
          <a:xfrm>
            <a:off x="238928" y="604955"/>
            <a:ext cx="4857750" cy="342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solidFill>
                  <a:srgbClr val="761138"/>
                </a:solidFill>
                <a:latin typeface="Tahoma" charset="0"/>
                <a:ea typeface="Tahoma" charset="0"/>
                <a:cs typeface="Tahoma" charset="0"/>
              </a:rPr>
              <a:t>LF NDGO Network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9C90CC-0DF9-4D18-B122-F03B214FA52C}"/>
              </a:ext>
            </a:extLst>
          </p:cNvPr>
          <p:cNvSpPr/>
          <p:nvPr/>
        </p:nvSpPr>
        <p:spPr>
          <a:xfrm>
            <a:off x="7833675" y="150829"/>
            <a:ext cx="1206630" cy="8578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4202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C44E9D51-15F1-47BB-87ED-C0ECE781E5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71"/>
          <a:stretch/>
        </p:blipFill>
        <p:spPr>
          <a:xfrm>
            <a:off x="3392071" y="1126115"/>
            <a:ext cx="2333937" cy="4773803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899588CC-D144-4C12-82A7-15BD9601304F}"/>
              </a:ext>
            </a:extLst>
          </p:cNvPr>
          <p:cNvSpPr/>
          <p:nvPr/>
        </p:nvSpPr>
        <p:spPr>
          <a:xfrm>
            <a:off x="-14845" y="6283212"/>
            <a:ext cx="9158845" cy="2095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238928" y="604955"/>
            <a:ext cx="4857750" cy="342900"/>
          </a:xfrm>
        </p:spPr>
        <p:txBody>
          <a:bodyPr>
            <a:noAutofit/>
          </a:bodyPr>
          <a:lstStyle/>
          <a:p>
            <a:pPr eaLnBrk="1" hangingPunct="1"/>
            <a:r>
              <a:rPr lang="en-US" sz="1800" b="1" dirty="0">
                <a:solidFill>
                  <a:srgbClr val="761138"/>
                </a:solidFill>
                <a:latin typeface="Tahoma" charset="0"/>
                <a:ea typeface="Tahoma" charset="0"/>
                <a:cs typeface="Tahoma" charset="0"/>
              </a:rPr>
              <a:t>Institutions / Organizations 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506441" y="1714218"/>
            <a:ext cx="7180474" cy="389473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350" dirty="0"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53AB66-7A14-41CF-8F52-4F22922517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4745"/>
          <a:stretch/>
        </p:blipFill>
        <p:spPr>
          <a:xfrm>
            <a:off x="28250" y="5999953"/>
            <a:ext cx="9144000" cy="322946"/>
          </a:xfrm>
          <a:prstGeom prst="rect">
            <a:avLst/>
          </a:prstGeom>
        </p:spPr>
      </p:pic>
      <p:pic>
        <p:nvPicPr>
          <p:cNvPr id="10" name="Picture 9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028248DF-01C2-4C02-9F5D-BA49329D80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61" y="1282409"/>
            <a:ext cx="1198073" cy="475778"/>
          </a:xfrm>
          <a:prstGeom prst="rect">
            <a:avLst/>
          </a:prstGeom>
        </p:spPr>
      </p:pic>
      <p:pic>
        <p:nvPicPr>
          <p:cNvPr id="11" name="Picture 10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CB136A14-4398-44C7-83C1-4F9131AD90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458" y="2225443"/>
            <a:ext cx="899028" cy="7579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A29A151-168F-4030-A3E9-0EE085FD7F2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705" y="2847210"/>
            <a:ext cx="1901295" cy="5775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D315EE-1F4D-4622-869E-362D21B7BB1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906" y="3708066"/>
            <a:ext cx="1230189" cy="7657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CD531E-EDF7-44FE-A8EC-75A4168453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261" y="5066791"/>
            <a:ext cx="2016416" cy="5755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E1389F-F91D-4C4A-B8DC-754C73508CC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8631" y="4463008"/>
            <a:ext cx="1644230" cy="6687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6D1E38-7690-4C77-81FE-AE01396EFB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7296" y="4208161"/>
            <a:ext cx="955314" cy="7285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348DA0E-1D67-4B35-9399-06C16A7E4C1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74425" y="5364360"/>
            <a:ext cx="1197997" cy="54951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317E58B-FC73-4B5E-9B0B-BCBB61255C4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04810" y="3951988"/>
            <a:ext cx="1718869" cy="3856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08EDF32-D395-4EEE-A080-DDC6EDD976A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97303" y="1381692"/>
            <a:ext cx="669530" cy="86932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7D5CBD1-4911-4DE2-9BB7-57257976CB2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4981" y="2019146"/>
            <a:ext cx="1400147" cy="7055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ABFB5C4-7570-4AAF-820B-9525A8905C2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68462" y="3912606"/>
            <a:ext cx="979645" cy="4644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4E15028-1A49-410C-8FEE-4F9718EC4CA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07221" y="3105358"/>
            <a:ext cx="884934" cy="9174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898A916-7436-4A8C-AA09-B254A6CB91C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270234" y="5284533"/>
            <a:ext cx="836390" cy="63818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3FB1A6A-6C10-4B26-AD2B-9A13104E592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079565" y="4761216"/>
            <a:ext cx="781457" cy="99266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A296E80-F0C3-435F-AD5B-E37EC82CDD8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71595" y="5608489"/>
            <a:ext cx="793053" cy="3699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CAA8740-93D6-4F81-976B-2774E4D9311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171521" y="3686605"/>
            <a:ext cx="741376" cy="75139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9A99440-67AB-436A-919B-187E68F2059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768765" y="1163823"/>
            <a:ext cx="1334371" cy="9516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B54680D-5B0F-4CD6-9E0A-2EE6070EF52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102749" y="2281865"/>
            <a:ext cx="1143577" cy="6885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AA9980B-3B1D-44E7-BA25-C8A082ED1B0A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t="3901" r="5629"/>
          <a:stretch/>
        </p:blipFill>
        <p:spPr>
          <a:xfrm>
            <a:off x="1601867" y="1197063"/>
            <a:ext cx="1531468" cy="1191466"/>
          </a:xfrm>
          <a:prstGeom prst="rect">
            <a:avLst/>
          </a:prstGeom>
        </p:spPr>
      </p:pic>
      <p:pic>
        <p:nvPicPr>
          <p:cNvPr id="14" name="Picture 1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91B11A8C-F6B4-4031-8E5E-BC099D8F4523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80" b="25034"/>
          <a:stretch/>
        </p:blipFill>
        <p:spPr>
          <a:xfrm>
            <a:off x="-3804" y="1937656"/>
            <a:ext cx="1679493" cy="70899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1CAEA6E-B2DE-4635-B7D2-17955603803A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332334" y="3124913"/>
            <a:ext cx="1069341" cy="57253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D668178-A726-4F08-9132-C661A7B9FB7C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932588" y="6233357"/>
            <a:ext cx="1738386" cy="61321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121C303-8CFF-47D4-B16C-148AEDCAF01D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929391" y="6309174"/>
            <a:ext cx="1472674" cy="47261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1695C6F-CF29-407F-A356-82435C10C814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52562" y="6341135"/>
            <a:ext cx="2228682" cy="45831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EA89649-260D-42B9-A5FD-072A2A22B21C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766915" y="6267479"/>
            <a:ext cx="1776805" cy="5790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24DE16-5F21-4F90-8354-473AF1ACFD53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095148" y="3251648"/>
            <a:ext cx="1157507" cy="44226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85B2D6D-3984-47D2-8037-4AD43D4906D6}"/>
              </a:ext>
            </a:extLst>
          </p:cNvPr>
          <p:cNvPicPr>
            <a:picLocks noChangeAspect="1"/>
          </p:cNvPicPr>
          <p:nvPr/>
        </p:nvPicPr>
        <p:blipFill rotWithShape="1">
          <a:blip r:embed="rId33"/>
          <a:srcRect r="3118" b="3382"/>
          <a:stretch/>
        </p:blipFill>
        <p:spPr>
          <a:xfrm>
            <a:off x="5575893" y="1282409"/>
            <a:ext cx="1419779" cy="45051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C905E8C-8F19-4C44-ADE3-4434F3EC8E67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6287318" y="4649361"/>
            <a:ext cx="1329779" cy="50958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C9A8E59-7A4A-4963-9255-BBDEAAD460F2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606926" y="2617949"/>
            <a:ext cx="1490957" cy="4393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DF36AE-F0B8-4E31-A398-025B10160843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5220794" y="5727605"/>
            <a:ext cx="1233565" cy="3292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6BA011A-D4A7-457A-9DD9-4A4A5F0B094D}"/>
              </a:ext>
            </a:extLst>
          </p:cNvPr>
          <p:cNvSpPr txBox="1"/>
          <p:nvPr/>
        </p:nvSpPr>
        <p:spPr>
          <a:xfrm>
            <a:off x="3387675" y="5876295"/>
            <a:ext cx="17684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-     Uniting to Combat NTDs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E0E01F5-D52C-48B6-89FC-4C02DC861FBB}"/>
              </a:ext>
            </a:extLst>
          </p:cNvPr>
          <p:cNvSpPr/>
          <p:nvPr/>
        </p:nvSpPr>
        <p:spPr>
          <a:xfrm>
            <a:off x="7833675" y="150829"/>
            <a:ext cx="1206630" cy="8578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571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506441" y="1714218"/>
            <a:ext cx="7180474" cy="389473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350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1731489-EAFE-48E8-92E6-48F83C1FC16F}"/>
              </a:ext>
            </a:extLst>
          </p:cNvPr>
          <p:cNvSpPr/>
          <p:nvPr/>
        </p:nvSpPr>
        <p:spPr>
          <a:xfrm>
            <a:off x="442880" y="1370419"/>
            <a:ext cx="8386255" cy="4438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MDA</a:t>
            </a:r>
            <a:endParaRPr lang="en-GB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30000"/>
              </a:lnSpc>
              <a:spcAft>
                <a:spcPts val="0"/>
              </a:spcAft>
              <a:buSzPts val="1000"/>
              <a:buFont typeface="Century Gothic" panose="020B0502020202020204" pitchFamily="34" charset="0"/>
              <a:buChar char="-"/>
            </a:pPr>
            <a:r>
              <a:rPr lang="en-GB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Working together to bridge </a:t>
            </a:r>
            <a:r>
              <a:rPr lang="en-GB" sz="1600" u="sng" dirty="0">
                <a:solidFill>
                  <a:srgbClr val="8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MDA</a:t>
            </a:r>
            <a:r>
              <a:rPr lang="en-GB" sz="1600" u="sng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u="sng" dirty="0">
                <a:solidFill>
                  <a:srgbClr val="8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gaps</a:t>
            </a:r>
            <a:r>
              <a:rPr lang="en-GB" sz="1600" u="sng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in target communities / getting coverage everywhere</a:t>
            </a:r>
          </a:p>
          <a:p>
            <a:pPr marL="342900" lvl="0" indent="-342900">
              <a:lnSpc>
                <a:spcPct val="130000"/>
              </a:lnSpc>
              <a:spcAft>
                <a:spcPts val="0"/>
              </a:spcAft>
              <a:buSzPts val="1000"/>
              <a:buFont typeface="Century Gothic" panose="020B0502020202020204" pitchFamily="34" charset="0"/>
              <a:buChar char="-"/>
            </a:pPr>
            <a:r>
              <a:rPr lang="en-GB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Workshop on the scale-up of </a:t>
            </a:r>
            <a:r>
              <a:rPr lang="en-GB" sz="1600" u="sng" dirty="0">
                <a:solidFill>
                  <a:srgbClr val="8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Triple Drug (IDA</a:t>
            </a:r>
            <a:r>
              <a:rPr lang="en-GB" sz="1600" dirty="0">
                <a:solidFill>
                  <a:srgbClr val="8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) MDA</a:t>
            </a:r>
          </a:p>
          <a:p>
            <a:pPr marL="342900" indent="-342900">
              <a:lnSpc>
                <a:spcPct val="130000"/>
              </a:lnSpc>
              <a:buSzPts val="1000"/>
              <a:buFont typeface="Century Gothic" panose="020B0502020202020204" pitchFamily="34" charset="0"/>
              <a:buChar char="-"/>
            </a:pPr>
            <a:r>
              <a:rPr lang="en-GB" sz="1600" dirty="0"/>
              <a:t>Coordinating </a:t>
            </a:r>
            <a:r>
              <a:rPr lang="en-GB" sz="1600" u="sng" dirty="0">
                <a:solidFill>
                  <a:srgbClr val="800000"/>
                </a:solidFill>
              </a:rPr>
              <a:t>LF and </a:t>
            </a:r>
            <a:r>
              <a:rPr lang="en-GB" sz="1600" u="sng" dirty="0" err="1">
                <a:solidFill>
                  <a:srgbClr val="800000"/>
                </a:solidFill>
              </a:rPr>
              <a:t>oncho</a:t>
            </a:r>
            <a:r>
              <a:rPr lang="en-GB" sz="1600" dirty="0">
                <a:solidFill>
                  <a:srgbClr val="800000"/>
                </a:solidFill>
              </a:rPr>
              <a:t>  </a:t>
            </a:r>
            <a:r>
              <a:rPr lang="en-GB" sz="1600" dirty="0"/>
              <a:t>/ stopping MDA in Africa for the endgame</a:t>
            </a:r>
          </a:p>
          <a:p>
            <a:pPr marL="342900" lvl="0" indent="-342900">
              <a:lnSpc>
                <a:spcPct val="130000"/>
              </a:lnSpc>
              <a:spcAft>
                <a:spcPts val="0"/>
              </a:spcAft>
              <a:buSzPts val="1000"/>
              <a:buFont typeface="Century Gothic" panose="020B0502020202020204" pitchFamily="34" charset="0"/>
              <a:buChar char="-"/>
            </a:pPr>
            <a:r>
              <a:rPr lang="en-GB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Improving </a:t>
            </a:r>
            <a:r>
              <a:rPr lang="en-GB" sz="1600" u="sng" dirty="0">
                <a:solidFill>
                  <a:srgbClr val="8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community participation </a:t>
            </a:r>
            <a:r>
              <a:rPr lang="en-GB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during MDA through drama and public engagement</a:t>
            </a:r>
          </a:p>
          <a:p>
            <a:pPr marL="457200">
              <a:lnSpc>
                <a:spcPct val="110000"/>
              </a:lnSpc>
              <a:spcAft>
                <a:spcPts val="600"/>
              </a:spcAft>
            </a:pPr>
            <a:r>
              <a:rPr lang="en-GB" dirty="0"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MMDP</a:t>
            </a:r>
            <a:endParaRPr lang="en-GB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30000"/>
              </a:lnSpc>
              <a:spcAft>
                <a:spcPts val="0"/>
              </a:spcAft>
              <a:buFont typeface="Century Gothic" panose="020B0502020202020204" pitchFamily="34" charset="0"/>
              <a:buChar char="-"/>
            </a:pPr>
            <a:r>
              <a:rPr lang="en-GB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How LF programmes are </a:t>
            </a:r>
            <a:r>
              <a:rPr lang="en-GB" sz="1600" u="sng" dirty="0">
                <a:solidFill>
                  <a:srgbClr val="8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strengthening the health system </a:t>
            </a:r>
            <a:r>
              <a:rPr lang="en-GB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to provide patient care</a:t>
            </a:r>
          </a:p>
          <a:p>
            <a:pPr marL="342900" lvl="0" indent="-342900">
              <a:lnSpc>
                <a:spcPct val="130000"/>
              </a:lnSpc>
              <a:spcAft>
                <a:spcPts val="0"/>
              </a:spcAft>
              <a:buFont typeface="Century Gothic" panose="020B0502020202020204" pitchFamily="34" charset="0"/>
              <a:buChar char="-"/>
            </a:pPr>
            <a:r>
              <a:rPr lang="en-GB" sz="1600" u="sng" dirty="0">
                <a:solidFill>
                  <a:srgbClr val="8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Good care practices </a:t>
            </a:r>
            <a:r>
              <a:rPr lang="en-GB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by the person affected, their family and community to sustain disease prevention and </a:t>
            </a:r>
            <a:r>
              <a:rPr lang="en-GB" sz="1600" u="sng" dirty="0">
                <a:solidFill>
                  <a:srgbClr val="8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improve quality of life</a:t>
            </a:r>
          </a:p>
          <a:p>
            <a:pPr marL="342900" lvl="0" indent="-342900">
              <a:lnSpc>
                <a:spcPct val="130000"/>
              </a:lnSpc>
              <a:spcAft>
                <a:spcPts val="0"/>
              </a:spcAft>
              <a:buFont typeface="Century Gothic" panose="020B0502020202020204" pitchFamily="34" charset="0"/>
              <a:buChar char="-"/>
            </a:pPr>
            <a:r>
              <a:rPr lang="en-GB" sz="1600" u="sng" dirty="0">
                <a:solidFill>
                  <a:srgbClr val="8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Workshop on training modules</a:t>
            </a:r>
            <a:r>
              <a:rPr lang="en-GB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, presentation of the tools and experiences using them</a:t>
            </a:r>
          </a:p>
          <a:p>
            <a:pPr marL="342900" lvl="0" indent="-342900">
              <a:lnSpc>
                <a:spcPct val="130000"/>
              </a:lnSpc>
              <a:spcAft>
                <a:spcPts val="0"/>
              </a:spcAft>
              <a:buFont typeface="Century Gothic" panose="020B0502020202020204" pitchFamily="34" charset="0"/>
              <a:buChar char="-"/>
            </a:pPr>
            <a:r>
              <a:rPr lang="en-GB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WHO requirements for the </a:t>
            </a:r>
            <a:r>
              <a:rPr lang="en-GB" sz="1600" u="sng" dirty="0">
                <a:solidFill>
                  <a:srgbClr val="8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MMDP component of the dossier</a:t>
            </a:r>
          </a:p>
          <a:p>
            <a:pPr marL="342900" lvl="0" indent="-342900">
              <a:lnSpc>
                <a:spcPct val="130000"/>
              </a:lnSpc>
              <a:spcAft>
                <a:spcPts val="600"/>
              </a:spcAft>
              <a:buFont typeface="Century Gothic" panose="020B0502020202020204" pitchFamily="34" charset="0"/>
              <a:buChar char="-"/>
            </a:pPr>
            <a:r>
              <a:rPr lang="en-GB" sz="1600" u="sng" dirty="0">
                <a:solidFill>
                  <a:srgbClr val="8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Hydrocele surgery </a:t>
            </a:r>
            <a:r>
              <a:rPr lang="en-GB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technical and programmatic updates</a:t>
            </a:r>
            <a:endParaRPr lang="en-GB" sz="16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DB4FB772-DAF8-4C5C-B976-88A0C89B211E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678282"/>
            <a:ext cx="6440487" cy="3094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solidFill>
                  <a:srgbClr val="761138"/>
                </a:solidFill>
                <a:latin typeface="Tahoma" charset="0"/>
                <a:ea typeface="Tahoma" charset="0"/>
                <a:cs typeface="Tahoma" charset="0"/>
              </a:rPr>
              <a:t>Survey  - NNN workshop themes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053C3C-6C6F-4A70-A087-C7EF3116D6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41978"/>
            <a:ext cx="9144000" cy="91602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08968CD-55E1-48B1-8448-75915999117B}"/>
              </a:ext>
            </a:extLst>
          </p:cNvPr>
          <p:cNvCxnSpPr>
            <a:cxnSpLocks/>
          </p:cNvCxnSpPr>
          <p:nvPr/>
        </p:nvCxnSpPr>
        <p:spPr>
          <a:xfrm>
            <a:off x="-103695" y="1093507"/>
            <a:ext cx="924769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4695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506441" y="1714218"/>
            <a:ext cx="7180474" cy="389473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350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1731489-EAFE-48E8-92E6-48F83C1FC16F}"/>
              </a:ext>
            </a:extLst>
          </p:cNvPr>
          <p:cNvSpPr/>
          <p:nvPr/>
        </p:nvSpPr>
        <p:spPr>
          <a:xfrm>
            <a:off x="644048" y="1370419"/>
            <a:ext cx="838625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Other</a:t>
            </a:r>
            <a:endParaRPr lang="en-GB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40000"/>
              </a:lnSpc>
              <a:buSzPts val="1000"/>
              <a:buFont typeface="Century Gothic" panose="020B0502020202020204" pitchFamily="34" charset="0"/>
              <a:buChar char="-"/>
            </a:pPr>
            <a:r>
              <a:rPr lang="en-GB" sz="1600" dirty="0"/>
              <a:t>Strengthening capacity in </a:t>
            </a:r>
            <a:r>
              <a:rPr lang="en-GB" sz="1600" u="sng" dirty="0">
                <a:solidFill>
                  <a:srgbClr val="800000"/>
                </a:solidFill>
              </a:rPr>
              <a:t>integrated vector management</a:t>
            </a:r>
          </a:p>
          <a:p>
            <a:pPr marL="342900" indent="-342900">
              <a:lnSpc>
                <a:spcPct val="140000"/>
              </a:lnSpc>
              <a:buSzPts val="1000"/>
              <a:buFont typeface="Century Gothic" panose="020B0502020202020204" pitchFamily="34" charset="0"/>
              <a:buChar char="-"/>
            </a:pPr>
            <a:r>
              <a:rPr lang="en-GB" sz="1600" dirty="0"/>
              <a:t>Impossible to reach? NTDs in </a:t>
            </a:r>
            <a:r>
              <a:rPr lang="en-GB" sz="1600" u="sng" dirty="0">
                <a:solidFill>
                  <a:srgbClr val="800000"/>
                </a:solidFill>
              </a:rPr>
              <a:t>Conflict and Emergency </a:t>
            </a:r>
            <a:r>
              <a:rPr lang="en-GB" sz="1600" dirty="0"/>
              <a:t>Settings</a:t>
            </a:r>
            <a:endParaRPr lang="en-GB" sz="1600" dirty="0">
              <a:cs typeface="Times New Roman" panose="02020603050405020304" pitchFamily="18" charset="0"/>
            </a:endParaRPr>
          </a:p>
          <a:p>
            <a:pPr marL="342900" indent="-342900">
              <a:lnSpc>
                <a:spcPct val="140000"/>
              </a:lnSpc>
              <a:buSzPts val="1000"/>
              <a:buFont typeface="Century Gothic" panose="020B0502020202020204" pitchFamily="34" charset="0"/>
              <a:buChar char="-"/>
            </a:pPr>
            <a:r>
              <a:rPr lang="en-GB" sz="1600" dirty="0"/>
              <a:t>What will be the target </a:t>
            </a:r>
            <a:r>
              <a:rPr lang="en-GB" sz="1600" u="sng" dirty="0">
                <a:solidFill>
                  <a:srgbClr val="800000"/>
                </a:solidFill>
              </a:rPr>
              <a:t>post-2020</a:t>
            </a:r>
            <a:r>
              <a:rPr lang="en-GB" sz="1600" dirty="0"/>
              <a:t>?  </a:t>
            </a:r>
          </a:p>
          <a:p>
            <a:pPr marL="342900" indent="-342900">
              <a:lnSpc>
                <a:spcPct val="140000"/>
              </a:lnSpc>
              <a:buSzPts val="1000"/>
              <a:buFont typeface="Century Gothic" panose="020B0502020202020204" pitchFamily="34" charset="0"/>
              <a:buChar char="-"/>
            </a:pPr>
            <a:r>
              <a:rPr lang="en-GB" sz="1600" dirty="0"/>
              <a:t>How to deal with </a:t>
            </a:r>
            <a:r>
              <a:rPr lang="en-GB" sz="1600" u="sng" dirty="0">
                <a:solidFill>
                  <a:srgbClr val="800000"/>
                </a:solidFill>
              </a:rPr>
              <a:t>programme fatigue</a:t>
            </a:r>
            <a:r>
              <a:rPr lang="en-GB" sz="1600" dirty="0"/>
              <a:t>?</a:t>
            </a:r>
          </a:p>
          <a:p>
            <a:pPr marL="342900" indent="-342900">
              <a:lnSpc>
                <a:spcPct val="140000"/>
              </a:lnSpc>
              <a:buSzPts val="1000"/>
              <a:buFont typeface="Century Gothic" panose="020B0502020202020204" pitchFamily="34" charset="0"/>
              <a:buChar char="-"/>
            </a:pPr>
            <a:r>
              <a:rPr lang="en-GB" sz="1600" dirty="0"/>
              <a:t>Country examples of achieving sustainable </a:t>
            </a:r>
            <a:r>
              <a:rPr lang="en-GB" sz="1600" u="sng" dirty="0">
                <a:solidFill>
                  <a:srgbClr val="800000"/>
                </a:solidFill>
              </a:rPr>
              <a:t>post-MDA surveillance</a:t>
            </a:r>
          </a:p>
          <a:p>
            <a:pPr marL="342900" indent="-342900">
              <a:lnSpc>
                <a:spcPct val="140000"/>
              </a:lnSpc>
              <a:buSzPts val="1000"/>
              <a:buFont typeface="Century Gothic" panose="020B0502020202020204" pitchFamily="34" charset="0"/>
              <a:buChar char="-"/>
            </a:pPr>
            <a:r>
              <a:rPr lang="en-GB" sz="1600" dirty="0"/>
              <a:t>NTDs and </a:t>
            </a:r>
            <a:r>
              <a:rPr lang="en-GB" sz="1600" u="sng" dirty="0">
                <a:solidFill>
                  <a:srgbClr val="800000"/>
                </a:solidFill>
              </a:rPr>
              <a:t>cross border </a:t>
            </a:r>
            <a:r>
              <a:rPr lang="en-GB" sz="1600" dirty="0"/>
              <a:t>situations</a:t>
            </a:r>
          </a:p>
          <a:p>
            <a:pPr marL="342900" indent="-342900">
              <a:lnSpc>
                <a:spcPct val="140000"/>
              </a:lnSpc>
              <a:buSzPts val="1000"/>
              <a:buFont typeface="Century Gothic" panose="020B0502020202020204" pitchFamily="34" charset="0"/>
              <a:buChar char="-"/>
            </a:pPr>
            <a:r>
              <a:rPr lang="en-GB" sz="1600" u="sng" dirty="0">
                <a:solidFill>
                  <a:srgbClr val="800000"/>
                </a:solidFill>
              </a:rPr>
              <a:t>Research</a:t>
            </a:r>
            <a:r>
              <a:rPr lang="en-GB" sz="1600" dirty="0"/>
              <a:t> priorities</a:t>
            </a:r>
          </a:p>
          <a:p>
            <a:pPr marL="457200">
              <a:lnSpc>
                <a:spcPct val="110000"/>
              </a:lnSpc>
              <a:spcAft>
                <a:spcPts val="600"/>
              </a:spcAft>
            </a:pPr>
            <a:endParaRPr lang="en-GB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en-GB" sz="16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01FE8955-B9A2-453B-82C8-C3189214F117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678282"/>
            <a:ext cx="6440487" cy="3094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solidFill>
                  <a:srgbClr val="761138"/>
                </a:solidFill>
                <a:latin typeface="Tahoma" charset="0"/>
                <a:ea typeface="Tahoma" charset="0"/>
                <a:cs typeface="Tahoma" charset="0"/>
              </a:rPr>
              <a:t>Survey  - NNN workshop themes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7089B4-8639-4E4F-8794-6731A01BD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41978"/>
            <a:ext cx="9144000" cy="91602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D868837-3555-4D41-BB84-762C8D501443}"/>
              </a:ext>
            </a:extLst>
          </p:cNvPr>
          <p:cNvCxnSpPr>
            <a:cxnSpLocks/>
          </p:cNvCxnSpPr>
          <p:nvPr/>
        </p:nvCxnSpPr>
        <p:spPr>
          <a:xfrm>
            <a:off x="-103695" y="1093507"/>
            <a:ext cx="924769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6689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506441" y="1714218"/>
            <a:ext cx="7180474" cy="389473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350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EC22B3-0FCD-457D-8CC9-8760A05E930B}"/>
              </a:ext>
            </a:extLst>
          </p:cNvPr>
          <p:cNvSpPr/>
          <p:nvPr/>
        </p:nvSpPr>
        <p:spPr>
          <a:xfrm>
            <a:off x="569258" y="1342069"/>
            <a:ext cx="8861820" cy="4776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MDA / surveillance </a:t>
            </a:r>
            <a:endParaRPr lang="en-GB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0000"/>
              </a:lnSpc>
              <a:spcAft>
                <a:spcPts val="0"/>
              </a:spcAft>
              <a:buSzPts val="1000"/>
              <a:buFont typeface="Century Gothic" panose="020B0502020202020204" pitchFamily="34" charset="0"/>
              <a:buChar char="-"/>
            </a:pPr>
            <a:r>
              <a:rPr lang="en-GB" sz="1600" u="sng" dirty="0">
                <a:solidFill>
                  <a:srgbClr val="8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Urban MDA </a:t>
            </a:r>
            <a:r>
              <a:rPr lang="en-GB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update </a:t>
            </a:r>
          </a:p>
          <a:p>
            <a:pPr marL="342900" lvl="0" indent="-342900">
              <a:lnSpc>
                <a:spcPct val="110000"/>
              </a:lnSpc>
              <a:spcAft>
                <a:spcPts val="0"/>
              </a:spcAft>
              <a:buSzPts val="1000"/>
              <a:buFont typeface="Century Gothic" panose="020B0502020202020204" pitchFamily="34" charset="0"/>
              <a:buChar char="-"/>
            </a:pPr>
            <a:r>
              <a:rPr lang="en-GB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Following up on LF positive cases identified in </a:t>
            </a:r>
            <a:r>
              <a:rPr lang="en-GB" sz="1600" u="sng" dirty="0">
                <a:solidFill>
                  <a:srgbClr val="8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TAS</a:t>
            </a:r>
          </a:p>
          <a:p>
            <a:pPr marL="342900" lvl="0" indent="-342900">
              <a:lnSpc>
                <a:spcPct val="110000"/>
              </a:lnSpc>
              <a:spcAft>
                <a:spcPts val="0"/>
              </a:spcAft>
              <a:buSzPts val="1000"/>
              <a:buFont typeface="Century Gothic" panose="020B0502020202020204" pitchFamily="34" charset="0"/>
              <a:buChar char="-"/>
            </a:pPr>
            <a:r>
              <a:rPr lang="en-GB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Conducting </a:t>
            </a:r>
            <a:r>
              <a:rPr lang="en-GB" sz="1600" u="sng" dirty="0">
                <a:solidFill>
                  <a:srgbClr val="8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Pre-TAS/TAS </a:t>
            </a:r>
            <a:r>
              <a:rPr lang="en-GB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in areas where </a:t>
            </a:r>
            <a:r>
              <a:rPr lang="en-GB" sz="1600" u="sng" dirty="0" err="1">
                <a:solidFill>
                  <a:srgbClr val="8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oncho</a:t>
            </a:r>
            <a:r>
              <a:rPr lang="en-GB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 is still being treated</a:t>
            </a:r>
          </a:p>
          <a:p>
            <a:pPr marL="342900" indent="-342900">
              <a:lnSpc>
                <a:spcPct val="110000"/>
              </a:lnSpc>
              <a:buSzPts val="1000"/>
              <a:buFont typeface="Century Gothic" panose="020B0502020202020204" pitchFamily="34" charset="0"/>
              <a:buChar char="-"/>
            </a:pPr>
            <a:r>
              <a:rPr lang="en-GB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Lessons learnt of countries in </a:t>
            </a:r>
            <a:r>
              <a:rPr lang="en-GB" sz="1600" u="sng" dirty="0">
                <a:solidFill>
                  <a:srgbClr val="8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post-MDA surveillance </a:t>
            </a:r>
            <a:r>
              <a:rPr lang="en-GB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phase - examples of sustainable, cost-effective</a:t>
            </a:r>
          </a:p>
          <a:p>
            <a:pPr marL="342900" lvl="0" indent="-342900">
              <a:lnSpc>
                <a:spcPct val="110000"/>
              </a:lnSpc>
              <a:spcAft>
                <a:spcPts val="0"/>
              </a:spcAft>
              <a:buSzPts val="1000"/>
              <a:buFont typeface="Century Gothic" panose="020B0502020202020204" pitchFamily="34" charset="0"/>
              <a:buChar char="-"/>
            </a:pPr>
            <a:r>
              <a:rPr lang="en-GB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Role of </a:t>
            </a:r>
            <a:r>
              <a:rPr lang="en-GB" sz="1600" u="sng" dirty="0">
                <a:solidFill>
                  <a:srgbClr val="8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IVM and xenomonitoring </a:t>
            </a:r>
            <a:r>
              <a:rPr lang="en-GB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in post MDA surveillance phase</a:t>
            </a:r>
          </a:p>
          <a:p>
            <a:pPr marL="342900" lvl="0" indent="-342900">
              <a:lnSpc>
                <a:spcPct val="110000"/>
              </a:lnSpc>
              <a:spcAft>
                <a:spcPts val="0"/>
              </a:spcAft>
              <a:buSzPts val="1000"/>
              <a:buFont typeface="Century Gothic" panose="020B0502020202020204" pitchFamily="34" charset="0"/>
              <a:buChar char="-"/>
            </a:pPr>
            <a:endParaRPr lang="en-GB" sz="14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MMDP</a:t>
            </a:r>
            <a:endParaRPr lang="en-GB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0000"/>
              </a:lnSpc>
              <a:spcAft>
                <a:spcPts val="0"/>
              </a:spcAft>
              <a:buSzPts val="1000"/>
              <a:buFont typeface="Century Gothic" panose="020B0502020202020204" pitchFamily="34" charset="0"/>
              <a:buChar char="-"/>
            </a:pPr>
            <a:r>
              <a:rPr lang="en-GB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Review, reflections and engaging government in provision on </a:t>
            </a:r>
            <a:r>
              <a:rPr lang="en-GB" sz="1600" u="sng" dirty="0">
                <a:solidFill>
                  <a:srgbClr val="8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minimal package of care</a:t>
            </a:r>
          </a:p>
          <a:p>
            <a:pPr marL="342900" lvl="0" indent="-342900">
              <a:lnSpc>
                <a:spcPct val="110000"/>
              </a:lnSpc>
              <a:spcAft>
                <a:spcPts val="0"/>
              </a:spcAft>
              <a:buSzPts val="1000"/>
              <a:buFont typeface="Century Gothic" panose="020B0502020202020204" pitchFamily="34" charset="0"/>
              <a:buChar char="-"/>
            </a:pPr>
            <a:r>
              <a:rPr lang="en-GB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Morbidity management in </a:t>
            </a:r>
            <a:r>
              <a:rPr lang="en-GB" sz="1600" u="sng" dirty="0">
                <a:solidFill>
                  <a:srgbClr val="8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low prevalence areas/countries</a:t>
            </a:r>
          </a:p>
          <a:p>
            <a:pPr marL="342900" lvl="0" indent="-342900">
              <a:lnSpc>
                <a:spcPct val="110000"/>
              </a:lnSpc>
              <a:spcAft>
                <a:spcPts val="0"/>
              </a:spcAft>
              <a:buSzPts val="1000"/>
              <a:buFont typeface="Century Gothic" panose="020B0502020202020204" pitchFamily="34" charset="0"/>
              <a:buChar char="-"/>
            </a:pPr>
            <a:r>
              <a:rPr lang="en-GB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Lymphoedema surveillance beyond ' </a:t>
            </a:r>
            <a:r>
              <a:rPr lang="en-GB" sz="1600" u="sng" dirty="0">
                <a:solidFill>
                  <a:srgbClr val="8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LF elimination’ / post-elimination </a:t>
            </a:r>
            <a:r>
              <a:rPr lang="en-GB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patient management</a:t>
            </a:r>
          </a:p>
          <a:p>
            <a:pPr marL="342900" lvl="0" indent="-342900">
              <a:lnSpc>
                <a:spcPct val="110000"/>
              </a:lnSpc>
              <a:spcAft>
                <a:spcPts val="600"/>
              </a:spcAft>
              <a:buSzPts val="1000"/>
              <a:buFont typeface="Century Gothic" panose="020B0502020202020204" pitchFamily="34" charset="0"/>
              <a:buChar char="-"/>
            </a:pPr>
            <a:r>
              <a:rPr lang="en-GB" sz="1600" u="sng" dirty="0">
                <a:solidFill>
                  <a:srgbClr val="8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Integration </a:t>
            </a:r>
            <a:r>
              <a:rPr lang="en-GB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of MMDP components </a:t>
            </a:r>
            <a:r>
              <a:rPr lang="en-GB" sz="1600" u="sng" dirty="0">
                <a:solidFill>
                  <a:srgbClr val="761138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across diseases</a:t>
            </a:r>
            <a:r>
              <a:rPr lang="en-GB" sz="1600" dirty="0">
                <a:solidFill>
                  <a:srgbClr val="761138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16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0000"/>
              </a:lnSpc>
              <a:spcAft>
                <a:spcPts val="600"/>
              </a:spcAft>
              <a:buSzPts val="1000"/>
              <a:buFont typeface="Century Gothic" panose="020B0502020202020204" pitchFamily="34" charset="0"/>
              <a:buChar char="-"/>
            </a:pPr>
            <a:endParaRPr lang="en-GB" sz="10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GB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Other</a:t>
            </a:r>
            <a:r>
              <a:rPr lang="en-GB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>
              <a:lnSpc>
                <a:spcPct val="110000"/>
              </a:lnSpc>
              <a:spcAft>
                <a:spcPts val="0"/>
              </a:spcAft>
              <a:buSzPts val="1000"/>
              <a:buFont typeface="Century Gothic" panose="020B0502020202020204" pitchFamily="34" charset="0"/>
              <a:buChar char="-"/>
            </a:pPr>
            <a:r>
              <a:rPr lang="en-GB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Current </a:t>
            </a:r>
            <a:r>
              <a:rPr lang="en-GB" sz="1600" u="sng" dirty="0">
                <a:solidFill>
                  <a:srgbClr val="8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role and contribution </a:t>
            </a:r>
            <a:r>
              <a:rPr lang="en-GB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 LF NGDO to the GPELF</a:t>
            </a:r>
            <a:endParaRPr lang="en-GB" sz="1600" dirty="0"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0000"/>
              </a:lnSpc>
              <a:spcAft>
                <a:spcPts val="0"/>
              </a:spcAft>
              <a:buSzPts val="1000"/>
              <a:buFont typeface="Century Gothic" panose="020B0502020202020204" pitchFamily="34" charset="0"/>
              <a:buChar char="-"/>
            </a:pPr>
            <a:r>
              <a:rPr lang="en-GB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NDGO/</a:t>
            </a:r>
            <a:r>
              <a:rPr lang="en-GB" sz="1600" u="sng" dirty="0">
                <a:solidFill>
                  <a:srgbClr val="8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Partner</a:t>
            </a:r>
            <a:r>
              <a:rPr lang="en-GB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u="sng" dirty="0">
                <a:solidFill>
                  <a:srgbClr val="8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mapping</a:t>
            </a:r>
            <a:r>
              <a:rPr lang="en-GB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identifying </a:t>
            </a:r>
            <a:r>
              <a:rPr lang="en-GB" sz="1600" u="sng" dirty="0">
                <a:solidFill>
                  <a:srgbClr val="8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GAP countries</a:t>
            </a:r>
            <a:endParaRPr lang="en-GB" sz="1600" u="sng" dirty="0">
              <a:solidFill>
                <a:srgbClr val="80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CA32A349-425A-4006-B73A-7767E952B062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678282"/>
            <a:ext cx="6440487" cy="3094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solidFill>
                  <a:srgbClr val="761138"/>
                </a:solidFill>
                <a:latin typeface="Tahoma" charset="0"/>
                <a:ea typeface="Tahoma" charset="0"/>
                <a:cs typeface="Tahoma" charset="0"/>
              </a:rPr>
              <a:t>Survey  - LF NGDO group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00D87B-61DC-4613-A8B0-342EF57590F7}"/>
              </a:ext>
            </a:extLst>
          </p:cNvPr>
          <p:cNvSpPr/>
          <p:nvPr/>
        </p:nvSpPr>
        <p:spPr>
          <a:xfrm>
            <a:off x="7833675" y="150829"/>
            <a:ext cx="1206630" cy="8578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8802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C2F91F-3616-4EBF-8568-E307CF607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14" y="1600908"/>
            <a:ext cx="9144000" cy="35999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D315EE-1F4D-4622-869E-362D21B7BB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526" y="3624693"/>
            <a:ext cx="235675" cy="146692"/>
          </a:xfrm>
          <a:prstGeom prst="rect">
            <a:avLst/>
          </a:prstGeom>
        </p:spPr>
      </p:pic>
      <p:pic>
        <p:nvPicPr>
          <p:cNvPr id="19" name="Picture 18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9A5E53BB-8DC0-4EE9-8697-3E2C45F26C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871" y="3076826"/>
            <a:ext cx="348529" cy="843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1C57F3A-E670-4D16-B9FA-9B73C584C3B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75008" b="-1"/>
          <a:stretch/>
        </p:blipFill>
        <p:spPr>
          <a:xfrm>
            <a:off x="5243307" y="3537752"/>
            <a:ext cx="217576" cy="216203"/>
          </a:xfrm>
          <a:prstGeom prst="rect">
            <a:avLst/>
          </a:prstGeom>
        </p:spPr>
      </p:pic>
      <p:pic>
        <p:nvPicPr>
          <p:cNvPr id="23" name="Picture 22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56907135-4164-4E17-8F2D-7EDC0FC368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72" y="3481703"/>
            <a:ext cx="240244" cy="165567"/>
          </a:xfrm>
          <a:prstGeom prst="rect">
            <a:avLst/>
          </a:prstGeom>
        </p:spPr>
      </p:pic>
      <p:pic>
        <p:nvPicPr>
          <p:cNvPr id="26" name="Picture 25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B067BA41-2BAB-48FC-ADDD-9468B3CEDF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408" y="3771396"/>
            <a:ext cx="348529" cy="8430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70F38DF-101C-4343-92FF-82F6BB3D8F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74977" y="3689170"/>
            <a:ext cx="179297" cy="232800"/>
          </a:xfrm>
          <a:prstGeom prst="rect">
            <a:avLst/>
          </a:prstGeom>
        </p:spPr>
      </p:pic>
      <p:pic>
        <p:nvPicPr>
          <p:cNvPr id="29" name="Picture 28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4E883EA1-8255-41EC-B1F7-0FB7DB7564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288" y="2844473"/>
            <a:ext cx="348529" cy="8430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D2DE230-2030-49C7-B725-F580DC2F1C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12558" y="3892480"/>
            <a:ext cx="200745" cy="26064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9A2C12A-B17D-4B3B-A12D-EF51218C4A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6877" y="3678667"/>
            <a:ext cx="182379" cy="23680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D5CA9D5-B7DF-4911-B6C1-DB8799B1192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75008" b="-1"/>
          <a:stretch/>
        </p:blipFill>
        <p:spPr>
          <a:xfrm>
            <a:off x="4703342" y="3344365"/>
            <a:ext cx="197319" cy="19607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FEB6915-D378-43FD-B34E-5EBE943EAA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08107" y="4221406"/>
            <a:ext cx="174214" cy="2262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6F07EAC-0480-4411-A5F3-3ED586C781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62974" y="2955634"/>
            <a:ext cx="174214" cy="2262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C160298-542C-4F34-AFCC-DB2BF634F8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76590" y="2788329"/>
            <a:ext cx="153128" cy="19882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FEC0A61-18FC-4819-A195-F18820D7E8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80895" y="3200155"/>
            <a:ext cx="256294" cy="11956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B0DCE17-93A0-45EB-B6C0-725E79414A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14744" y="2851759"/>
            <a:ext cx="259566" cy="12109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B9824E4-4E09-48BC-9DB0-F534F3D24DD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95977" y="3478940"/>
            <a:ext cx="200472" cy="9195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7A8296C-BB6D-4560-B99B-A61CB1B80F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75618" y="4137029"/>
            <a:ext cx="229808" cy="10541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258B394-1267-4BA0-BDB1-84024408D6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61038" y="3181834"/>
            <a:ext cx="207858" cy="9534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BAB998F-6653-4E84-BF3A-E2A5F4B5647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16551" y="3251585"/>
            <a:ext cx="222827" cy="10221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C38D624-DD0D-47C9-B3B3-03975F4213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45656" y="3400882"/>
            <a:ext cx="258299" cy="11848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C71C5BDA-6073-4084-9A1D-CE1107485C1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71494" y="3817839"/>
            <a:ext cx="323443" cy="10541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7B01A8EF-0259-4B40-9029-77B3D498D6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36086" y="3214555"/>
            <a:ext cx="323443" cy="10541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AE4656A1-ADF0-4AB4-A22E-F525925F741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9397" y="3531885"/>
            <a:ext cx="323443" cy="10541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C192884D-0DDB-4C5B-9C26-06E280D726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34079" y="3532844"/>
            <a:ext cx="323443" cy="10541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EBDC7E8-AB6A-4858-A0C0-750BDBA8E1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95214" y="3289105"/>
            <a:ext cx="323443" cy="10541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3C80DD36-ACBD-42FC-A9A5-AA60E06DF5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06615" y="3289105"/>
            <a:ext cx="182379" cy="23680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065C88D1-0427-4178-9AF5-242A60916E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32826" y="3436024"/>
            <a:ext cx="323443" cy="10541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A7990701-8CE0-4054-8E0B-0FE186454BE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74361" y="3540438"/>
            <a:ext cx="323443" cy="10541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EFC84EB-4E38-4AF7-BEF7-9023FA5BCB6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6024" y="3176798"/>
            <a:ext cx="323443" cy="105416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92D8B345-9E73-4CC0-8A92-558C108063B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25477" y="3278318"/>
            <a:ext cx="323443" cy="10541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66AEB6B-D7FC-48CD-8404-3E169BAD68F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11195" y="3173543"/>
            <a:ext cx="323443" cy="105416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0912BAF-3A75-4C38-A122-269B1C0F74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66216" y="3697322"/>
            <a:ext cx="323443" cy="10541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2589635-164B-420B-9BB4-22106A83D81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74171" y="3923255"/>
            <a:ext cx="323443" cy="10541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E8EAC5D-0270-4EAD-A40F-928E7750189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57625" y="3181835"/>
            <a:ext cx="207859" cy="9534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AA64C54-5EBB-43C4-9600-42D9001E3A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4726" y="3293163"/>
            <a:ext cx="174214" cy="2262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69F7D08-B6FC-448C-BAE4-F00081527A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65098" y="4050658"/>
            <a:ext cx="323443" cy="105416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6993835D-C6DC-4D2D-958D-163D1BC231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49344" y="3214554"/>
            <a:ext cx="130298" cy="169179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2209A66A-964C-4EF9-AB34-84ECBCB66EF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22496" y="3132344"/>
            <a:ext cx="368462" cy="149869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FB7B660A-4498-4962-B74F-733370DE793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40465" y="3341271"/>
            <a:ext cx="332451" cy="135222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0AB431ED-FA8B-4593-A554-D6A919BADEE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25668" y="3424152"/>
            <a:ext cx="331655" cy="134898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65DFE559-74F0-4826-AB32-E3744BB9FF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24729" y="3659367"/>
            <a:ext cx="132904" cy="172563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C1134711-DE7B-43D7-BDC0-67368880E6C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83973" y="3430495"/>
            <a:ext cx="270301" cy="109943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D4241C89-CD3A-4BBB-A832-B0A8E24DA4A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33528" y="3613995"/>
            <a:ext cx="249710" cy="15034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C382F1B6-8488-44BC-85AA-F24FD75980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50369" y="3678667"/>
            <a:ext cx="134007" cy="173995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C130908B-1BCF-4DC4-85FC-E9AFE9B7174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42360" y="3583107"/>
            <a:ext cx="249710" cy="150349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9558C5DD-E773-41A3-A35B-DDB066D96E1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75953" y="3472532"/>
            <a:ext cx="233252" cy="11057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B7BABFAE-5C26-49A4-A376-B0308829497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11393" y="3282213"/>
            <a:ext cx="233252" cy="110575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E7377D49-F7A4-48E5-A501-7A15C100A18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96677" y="4211150"/>
            <a:ext cx="233252" cy="110575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830B891E-28E7-4FFA-9716-A30181AFEDD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75008" b="-1"/>
          <a:stretch/>
        </p:blipFill>
        <p:spPr>
          <a:xfrm>
            <a:off x="4302435" y="3262107"/>
            <a:ext cx="159334" cy="15832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39C377E-8369-4EE3-8808-768115C077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59788" y="3435280"/>
            <a:ext cx="189470" cy="8690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248B8A5-BE4B-4C25-B3A9-C1B84EFBF9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32052" y="3334233"/>
            <a:ext cx="174214" cy="2262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1D44624-1243-481A-B788-19E9342320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21771" y="3472532"/>
            <a:ext cx="256624" cy="117713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C6AEC444-CA9D-431D-8D83-E0BF7EB3B42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74117" y="2987151"/>
            <a:ext cx="571597" cy="163165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576BAAE2-0479-469A-9CB8-D6994F9673A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89363" y="3805559"/>
            <a:ext cx="571597" cy="163165"/>
          </a:xfrm>
          <a:prstGeom prst="rect">
            <a:avLst/>
          </a:prstGeom>
        </p:spPr>
      </p:pic>
      <p:pic>
        <p:nvPicPr>
          <p:cNvPr id="78" name="Picture 77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BDF974B1-F95D-44EA-8459-868DCBA8C37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577" y="3708709"/>
            <a:ext cx="240244" cy="165567"/>
          </a:xfrm>
          <a:prstGeom prst="rect">
            <a:avLst/>
          </a:prstGeom>
        </p:spPr>
      </p:pic>
      <p:sp>
        <p:nvSpPr>
          <p:cNvPr id="79" name="Rectangle 2">
            <a:extLst>
              <a:ext uri="{FF2B5EF4-FFF2-40B4-BE49-F238E27FC236}">
                <a16:creationId xmlns:a16="http://schemas.microsoft.com/office/drawing/2014/main" id="{45EA5C1D-9033-45EE-BB6B-BA000A5BC6AD}"/>
              </a:ext>
            </a:extLst>
          </p:cNvPr>
          <p:cNvSpPr txBox="1">
            <a:spLocks noChangeArrowheads="1"/>
          </p:cNvSpPr>
          <p:nvPr/>
        </p:nvSpPr>
        <p:spPr>
          <a:xfrm>
            <a:off x="103047" y="664137"/>
            <a:ext cx="6595505" cy="3094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solidFill>
                  <a:srgbClr val="761138"/>
                </a:solidFill>
                <a:latin typeface="Tahoma" charset="0"/>
                <a:ea typeface="Tahoma" charset="0"/>
                <a:cs typeface="Tahoma" charset="0"/>
              </a:rPr>
              <a:t>NGDO partner mapping ‘in development’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628DCB41-3AB3-4C6C-A54E-E78DB7E080B2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r="94553" b="85243"/>
          <a:stretch/>
        </p:blipFill>
        <p:spPr>
          <a:xfrm>
            <a:off x="6430269" y="3027536"/>
            <a:ext cx="202856" cy="191172"/>
          </a:xfrm>
          <a:prstGeom prst="rect">
            <a:avLst/>
          </a:prstGeom>
        </p:spPr>
      </p:pic>
      <p:pic>
        <p:nvPicPr>
          <p:cNvPr id="82" name="Picture 81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913934C2-CC08-4F9A-939B-A05AD7F7AC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062" y="2910238"/>
            <a:ext cx="458709" cy="110961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CDDDC5CC-0576-44E3-A728-F274C13948E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75008" b="-1"/>
          <a:stretch/>
        </p:blipFill>
        <p:spPr>
          <a:xfrm>
            <a:off x="3941406" y="3388536"/>
            <a:ext cx="145959" cy="14503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0092D05B-DBC8-4430-9921-E3579EA9673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75008" b="-1"/>
          <a:stretch/>
        </p:blipFill>
        <p:spPr>
          <a:xfrm>
            <a:off x="4865076" y="3540936"/>
            <a:ext cx="145959" cy="145037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9B2B4CD3-BB69-4E24-91CA-E9DDC014D5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661" y="3366117"/>
            <a:ext cx="205104" cy="127664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9A61A78D-5E72-4B7B-9A15-E7E1C4E312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985" y="3448604"/>
            <a:ext cx="205104" cy="127664"/>
          </a:xfrm>
          <a:prstGeom prst="rect">
            <a:avLst/>
          </a:prstGeom>
        </p:spPr>
      </p:pic>
      <p:pic>
        <p:nvPicPr>
          <p:cNvPr id="86" name="Picture 85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7C695577-9D8B-4B7C-8DA4-273D17EE03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232" y="3307980"/>
            <a:ext cx="348529" cy="84309"/>
          </a:xfrm>
          <a:prstGeom prst="rect">
            <a:avLst/>
          </a:prstGeom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id="{F921729E-678F-42DD-AED5-27CF82E2EE44}"/>
              </a:ext>
            </a:extLst>
          </p:cNvPr>
          <p:cNvSpPr/>
          <p:nvPr/>
        </p:nvSpPr>
        <p:spPr>
          <a:xfrm>
            <a:off x="7833675" y="150829"/>
            <a:ext cx="1206630" cy="8578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FA8C4FD2-3AA3-47BF-A304-7EAC120314A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5885134"/>
            <a:ext cx="9144000" cy="916022"/>
          </a:xfrm>
          <a:prstGeom prst="rect">
            <a:avLst/>
          </a:prstGeom>
        </p:spPr>
      </p:pic>
      <p:pic>
        <p:nvPicPr>
          <p:cNvPr id="89" name="Picture 88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EAAA8959-0F03-4389-AA84-C2E957748E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964" y="3747621"/>
            <a:ext cx="348529" cy="84309"/>
          </a:xfrm>
          <a:prstGeom prst="rect">
            <a:avLst/>
          </a:prstGeom>
        </p:spPr>
      </p:pic>
      <p:pic>
        <p:nvPicPr>
          <p:cNvPr id="90" name="Picture 89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DBB41E89-CA03-480B-916D-043FF13D7E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482" y="3289432"/>
            <a:ext cx="348529" cy="84309"/>
          </a:xfrm>
          <a:prstGeom prst="rect">
            <a:avLst/>
          </a:prstGeom>
        </p:spPr>
      </p:pic>
      <p:pic>
        <p:nvPicPr>
          <p:cNvPr id="91" name="Picture 90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878B6C00-2FA0-4440-8EDF-7BC014DDA8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677" y="3639743"/>
            <a:ext cx="348529" cy="84309"/>
          </a:xfrm>
          <a:prstGeom prst="rect">
            <a:avLst/>
          </a:prstGeom>
        </p:spPr>
      </p:pic>
      <p:pic>
        <p:nvPicPr>
          <p:cNvPr id="92" name="Picture 91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AE16377E-2400-4D22-BB1D-46973DA2DB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529" y="3614676"/>
            <a:ext cx="348529" cy="84309"/>
          </a:xfrm>
          <a:prstGeom prst="rect">
            <a:avLst/>
          </a:prstGeom>
        </p:spPr>
      </p:pic>
      <p:pic>
        <p:nvPicPr>
          <p:cNvPr id="93" name="Picture 92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0B84540C-8B8C-4EFA-91B5-E5BE1314C6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834" y="3097525"/>
            <a:ext cx="348529" cy="84309"/>
          </a:xfrm>
          <a:prstGeom prst="rect">
            <a:avLst/>
          </a:prstGeom>
        </p:spPr>
      </p:pic>
      <p:pic>
        <p:nvPicPr>
          <p:cNvPr id="94" name="Picture 93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A1C57B46-5F74-4737-8E8A-F0E5389EF0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923" y="3338217"/>
            <a:ext cx="348529" cy="84309"/>
          </a:xfrm>
          <a:prstGeom prst="rect">
            <a:avLst/>
          </a:prstGeom>
        </p:spPr>
      </p:pic>
      <p:pic>
        <p:nvPicPr>
          <p:cNvPr id="95" name="Picture 94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A1C57B46-5F74-4737-8E8A-F0E5389EF0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890" y="3643818"/>
            <a:ext cx="348529" cy="84309"/>
          </a:xfrm>
          <a:prstGeom prst="rect">
            <a:avLst/>
          </a:prstGeom>
        </p:spPr>
      </p:pic>
      <p:pic>
        <p:nvPicPr>
          <p:cNvPr id="96" name="Picture 95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9A580E7C-D61A-4856-AD96-9AEF90399C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231" y="3193811"/>
            <a:ext cx="348529" cy="84309"/>
          </a:xfrm>
          <a:prstGeom prst="rect">
            <a:avLst/>
          </a:prstGeom>
        </p:spPr>
      </p:pic>
      <p:pic>
        <p:nvPicPr>
          <p:cNvPr id="97" name="Picture 96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35485500-B9B2-4881-B85F-66C0EB0601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445" y="3289432"/>
            <a:ext cx="348529" cy="84309"/>
          </a:xfrm>
          <a:prstGeom prst="rect">
            <a:avLst/>
          </a:prstGeom>
        </p:spPr>
      </p:pic>
      <p:pic>
        <p:nvPicPr>
          <p:cNvPr id="98" name="Picture 97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DE179DB1-C782-4654-B755-42FA72ACBE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311" y="3123122"/>
            <a:ext cx="348529" cy="84309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A83FC18C-33E8-4A97-91DD-EFD788EDDDB1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b="33340"/>
          <a:stretch/>
        </p:blipFill>
        <p:spPr>
          <a:xfrm>
            <a:off x="6395230" y="2934885"/>
            <a:ext cx="259337" cy="131843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023712B7-A7FF-46DA-BC15-8563B01EE61A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b="33340"/>
          <a:stretch/>
        </p:blipFill>
        <p:spPr>
          <a:xfrm>
            <a:off x="5240408" y="4005186"/>
            <a:ext cx="259337" cy="131843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3869AA23-007E-4235-A19F-655196C306D8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b="33340"/>
          <a:stretch/>
        </p:blipFill>
        <p:spPr>
          <a:xfrm>
            <a:off x="6687938" y="2939431"/>
            <a:ext cx="259337" cy="13184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E6744F12-2B48-40B8-9717-F820C052CC6D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t="3901" r="5629"/>
          <a:stretch/>
        </p:blipFill>
        <p:spPr>
          <a:xfrm>
            <a:off x="5829236" y="3347673"/>
            <a:ext cx="383271" cy="298181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61DF36D9-C9FB-49B5-B2E8-0DC3840C2FAC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t="3901" r="5629"/>
          <a:stretch/>
        </p:blipFill>
        <p:spPr>
          <a:xfrm>
            <a:off x="4532244" y="3323429"/>
            <a:ext cx="241735" cy="188067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8F2CD4DA-8A50-400D-8127-1A2C887905D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89256" y="3824828"/>
            <a:ext cx="571597" cy="1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0063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2">
            <a:extLst>
              <a:ext uri="{FF2B5EF4-FFF2-40B4-BE49-F238E27FC236}">
                <a16:creationId xmlns:a16="http://schemas.microsoft.com/office/drawing/2014/main" id="{45EA5C1D-9033-45EE-BB6B-BA000A5BC6AD}"/>
              </a:ext>
            </a:extLst>
          </p:cNvPr>
          <p:cNvSpPr txBox="1">
            <a:spLocks noChangeArrowheads="1"/>
          </p:cNvSpPr>
          <p:nvPr/>
        </p:nvSpPr>
        <p:spPr>
          <a:xfrm>
            <a:off x="103047" y="664138"/>
            <a:ext cx="7872029" cy="2539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solidFill>
                  <a:srgbClr val="761138"/>
                </a:solidFill>
                <a:latin typeface="Tahoma" charset="0"/>
                <a:ea typeface="Tahoma" charset="0"/>
                <a:cs typeface="Tahoma" charset="0"/>
              </a:rPr>
              <a:t>NGDO partner country information – example spread sheet 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4640FDDC-6CB2-418F-BC23-B850574427D3}"/>
              </a:ext>
            </a:extLst>
          </p:cNvPr>
          <p:cNvSpPr/>
          <p:nvPr/>
        </p:nvSpPr>
        <p:spPr>
          <a:xfrm>
            <a:off x="7833675" y="150829"/>
            <a:ext cx="1206630" cy="8578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458FE4-A357-42B4-8A7C-09FE2EE0811C}"/>
              </a:ext>
            </a:extLst>
          </p:cNvPr>
          <p:cNvSpPr txBox="1"/>
          <p:nvPr/>
        </p:nvSpPr>
        <p:spPr>
          <a:xfrm>
            <a:off x="1833716" y="4944358"/>
            <a:ext cx="235994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/>
              <a:t>Transmission</a:t>
            </a:r>
          </a:p>
          <a:p>
            <a:r>
              <a:rPr lang="en-GB" dirty="0"/>
              <a:t>LF endemicity mapping</a:t>
            </a:r>
          </a:p>
          <a:p>
            <a:r>
              <a:rPr lang="en-GB" dirty="0"/>
              <a:t>LF MDA</a:t>
            </a:r>
          </a:p>
          <a:p>
            <a:r>
              <a:rPr lang="en-GB" dirty="0"/>
              <a:t>LF TAS</a:t>
            </a:r>
          </a:p>
          <a:p>
            <a:r>
              <a:rPr lang="en-GB" dirty="0"/>
              <a:t>LF other 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7EAEC9C-A486-4B74-BC8E-D5038C64B785}"/>
              </a:ext>
            </a:extLst>
          </p:cNvPr>
          <p:cNvSpPr txBox="1"/>
          <p:nvPr/>
        </p:nvSpPr>
        <p:spPr>
          <a:xfrm>
            <a:off x="5583211" y="4972111"/>
            <a:ext cx="337246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/>
              <a:t>Morbidity</a:t>
            </a:r>
          </a:p>
          <a:p>
            <a:r>
              <a:rPr lang="en-GB" dirty="0"/>
              <a:t>LF Burden estimates</a:t>
            </a:r>
          </a:p>
          <a:p>
            <a:r>
              <a:rPr lang="en-GB" dirty="0"/>
              <a:t>MMDP training</a:t>
            </a:r>
          </a:p>
          <a:p>
            <a:r>
              <a:rPr lang="en-GB" dirty="0"/>
              <a:t>LF supplies / Hydrocoele surgeries</a:t>
            </a:r>
          </a:p>
          <a:p>
            <a:r>
              <a:rPr lang="en-GB" dirty="0"/>
              <a:t>Facility assessments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734879-4E52-4D64-9B0E-90CB370162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26404"/>
            <a:ext cx="9144000" cy="343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0017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STM Presentation Template" id="{33D68963-5E6E-2A4F-9387-DD3A23AAE8AE}" vid="{A34BF1C2-FC91-7A40-A7D5-6C399B11109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DB3EEE24ACFB24485D51DE114C7C99F" ma:contentTypeVersion="6" ma:contentTypeDescription="Create a new document." ma:contentTypeScope="" ma:versionID="deafd5ab4a5fe9029604fbc6a0b563da">
  <xsd:schema xmlns:xsd="http://www.w3.org/2001/XMLSchema" xmlns:xs="http://www.w3.org/2001/XMLSchema" xmlns:p="http://schemas.microsoft.com/office/2006/metadata/properties" xmlns:ns1="http://schemas.microsoft.com/sharepoint/v3" xmlns:ns2="6f31bbf6-ea4f-405c-aebd-8cb12fcbc1ee" targetNamespace="http://schemas.microsoft.com/office/2006/metadata/properties" ma:root="true" ma:fieldsID="bbee7ff80d3f8edfb7bc69edf631f73c" ns1:_="" ns2:_="">
    <xsd:import namespace="http://schemas.microsoft.com/sharepoint/v3"/>
    <xsd:import namespace="6f31bbf6-ea4f-405c-aebd-8cb12fcbc1ee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4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5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31bbf6-ea4f-405c-aebd-8cb12fcbc1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7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9683E03-09CC-4896-8871-4E0495674D47}">
  <ds:schemaRefs>
    <ds:schemaRef ds:uri="http://purl.org/dc/dcmitype/"/>
    <ds:schemaRef ds:uri="http://schemas.microsoft.com/office/infopath/2007/PartnerControls"/>
    <ds:schemaRef ds:uri="6f31bbf6-ea4f-405c-aebd-8cb12fcbc1ee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sharepoint/v3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077D4C5-E0E9-44B2-8EA9-B9E60846C6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f31bbf6-ea4f-405c-aebd-8cb12fcbc1e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1D40BC4-E34E-4CE7-8451-E76BFE802F7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 - PPT</Template>
  <TotalTime>3247</TotalTime>
  <Words>634</Words>
  <Application>Microsoft Office PowerPoint</Application>
  <PresentationFormat>On-screen Show (4:3)</PresentationFormat>
  <Paragraphs>130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Century Gothic</vt:lpstr>
      <vt:lpstr>Tahoma</vt:lpstr>
      <vt:lpstr>Times New Roman</vt:lpstr>
      <vt:lpstr>Trebuchet MS</vt:lpstr>
      <vt:lpstr>Office Theme</vt:lpstr>
      <vt:lpstr>PowerPoint Presentation</vt:lpstr>
      <vt:lpstr>LF NDGO Network</vt:lpstr>
      <vt:lpstr>PowerPoint Presentation</vt:lpstr>
      <vt:lpstr>Institutions / Organizations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Acknowledgments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Louise Kelly-Hope</dc:creator>
  <cp:lastModifiedBy>Louise Kelly-Hope</cp:lastModifiedBy>
  <cp:revision>250</cp:revision>
  <dcterms:created xsi:type="dcterms:W3CDTF">2018-05-07T11:32:31Z</dcterms:created>
  <dcterms:modified xsi:type="dcterms:W3CDTF">2018-10-04T12:52:12Z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0x0101001DB3EEE24ACFB24485D51DE114C7C99F</vt:lpwstr>
  </property>
  <property fmtid="{D5CDD505-2E9C-101B-9397-08002B2CF9AE}" pid="3" name="Order">
    <vt:r8>100</vt:r8>
  </property>
</Properties>
</file>