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98" r:id="rId5"/>
    <p:sldMasterId id="2147483708" r:id="rId6"/>
    <p:sldMasterId id="2147483718" r:id="rId7"/>
    <p:sldMasterId id="2147483724" r:id="rId8"/>
  </p:sldMasterIdLst>
  <p:handoutMasterIdLst>
    <p:handoutMasterId r:id="rId18"/>
  </p:handoutMasterIdLst>
  <p:sldIdLst>
    <p:sldId id="257" r:id="rId9"/>
    <p:sldId id="269" r:id="rId10"/>
    <p:sldId id="270" r:id="rId11"/>
    <p:sldId id="274" r:id="rId12"/>
    <p:sldId id="271" r:id="rId13"/>
    <p:sldId id="276" r:id="rId14"/>
    <p:sldId id="275" r:id="rId15"/>
    <p:sldId id="272" r:id="rId16"/>
    <p:sldId id="262" r:id="rId17"/>
  </p:sldIdLst>
  <p:sldSz cx="24001413" cy="1800066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" userDrawn="1">
          <p15:clr>
            <a:srgbClr val="A4A3A4"/>
          </p15:clr>
        </p15:guide>
        <p15:guide id="2" pos="14319" userDrawn="1">
          <p15:clr>
            <a:srgbClr val="A4A3A4"/>
          </p15:clr>
        </p15:guide>
        <p15:guide id="3" pos="8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Thomas" initials="BT" lastIdx="1" clrIdx="0">
    <p:extLst>
      <p:ext uri="{19B8F6BF-5375-455C-9EA6-DF929625EA0E}">
        <p15:presenceInfo xmlns:p15="http://schemas.microsoft.com/office/powerpoint/2012/main" userId="S-1-5-21-2487726663-2905633229-874407919-2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F5F"/>
    <a:srgbClr val="177F7B"/>
    <a:srgbClr val="175781"/>
    <a:srgbClr val="F29661"/>
    <a:srgbClr val="FFD863"/>
    <a:srgbClr val="FEE6A5"/>
    <a:srgbClr val="178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1236" y="84"/>
      </p:cViewPr>
      <p:guideLst>
        <p:guide orient="horz" pos="340"/>
        <p:guide pos="14319"/>
        <p:guide pos="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0T15:59:05.68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FFA80B-6ED6-4C52-B740-469F5A33C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79DD2-9263-40B0-ACC4-E2E591FF25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A26CA-5B60-41ED-BD56-3C12D1A73786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F04BF-93E2-4866-B69E-74AE4D8CD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C06A5-F0BD-4948-B6BE-17B2A931D1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D5AA1-93C4-4E76-9032-A1F044A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7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5">
            <a:extLst>
              <a:ext uri="{FF2B5EF4-FFF2-40B4-BE49-F238E27FC236}">
                <a16:creationId xmlns:a16="http://schemas.microsoft.com/office/drawing/2014/main" id="{853370F7-A241-46C9-BB2A-B8A1FBBC2B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4377" y="6623517"/>
            <a:ext cx="10595150" cy="14158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E7EE9C4-E66E-48B2-8096-34D6F7574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4377" y="10726483"/>
            <a:ext cx="6098012" cy="129134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6000">
                <a:solidFill>
                  <a:srgbClr val="175781"/>
                </a:solidFill>
                <a:latin typeface="Droid Sans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F0D9197-EA20-4B57-A4F5-0290DD893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4377" y="12091136"/>
            <a:ext cx="6098012" cy="14615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540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267DFB-D001-44F3-91DC-2F300C2B7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9387" y="14000649"/>
            <a:ext cx="6098012" cy="1250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4950">
                <a:solidFill>
                  <a:srgbClr val="F29661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812527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10001" userDrawn="1">
          <p15:clr>
            <a:srgbClr val="FBAE40"/>
          </p15:clr>
        </p15:guide>
        <p15:guide id="6" pos="7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1800226"/>
            <a:ext cx="20766377" cy="131412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2692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8"/>
            <a:ext cx="20766377" cy="10621962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61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526">
          <p15:clr>
            <a:srgbClr val="FBAE40"/>
          </p15:clr>
        </p15:guide>
        <p15:guide id="7" orient="horz" pos="27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5813" y="4319588"/>
            <a:ext cx="9694390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6" y="4319589"/>
            <a:ext cx="9721774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725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134">
          <p15:clr>
            <a:srgbClr val="FBAE40"/>
          </p15:clr>
        </p15:guide>
        <p15:guide id="7" orient="horz" pos="2721">
          <p15:clr>
            <a:srgbClr val="FBAE40"/>
          </p15:clr>
        </p15:guide>
        <p15:guide id="8" pos="798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4319588"/>
            <a:ext cx="9721774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75813" y="4319672"/>
            <a:ext cx="9721775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92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526">
          <p15:clr>
            <a:srgbClr val="FBAE40"/>
          </p15:clr>
        </p15:guide>
        <p15:guide id="7" orient="horz" pos="272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4319672"/>
            <a:ext cx="20793763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081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526">
          <p15:clr>
            <a:srgbClr val="FBAE40"/>
          </p15:clr>
        </p15:guide>
        <p15:guide id="7" orient="horz" pos="272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8"/>
            <a:ext cx="20766377" cy="10621962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47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5813" y="4319588"/>
            <a:ext cx="9694390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6" y="4319589"/>
            <a:ext cx="9721774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1563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134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  <p15:guide id="8" pos="798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4319588"/>
            <a:ext cx="9721774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75813" y="4319672"/>
            <a:ext cx="9721775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4319672"/>
            <a:ext cx="20793763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013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5630779"/>
            <a:ext cx="20766377" cy="9310770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940677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5630779"/>
            <a:ext cx="9721774" cy="9310770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75813" y="5630864"/>
            <a:ext cx="9721775" cy="93106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2859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5813" y="5630696"/>
            <a:ext cx="9694390" cy="9310770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6" y="5630780"/>
            <a:ext cx="9721774" cy="93106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113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5630780"/>
            <a:ext cx="20766377" cy="93106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8088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EEB86BA1-622F-4606-AF6E-A2C127257C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800225"/>
            <a:ext cx="879999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3E7D2A8-5C64-481A-AB36-8D5C8F2A2CC4}"/>
              </a:ext>
            </a:extLst>
          </p:cNvPr>
          <p:cNvGrpSpPr/>
          <p:nvPr userDrawn="1"/>
        </p:nvGrpSpPr>
        <p:grpSpPr>
          <a:xfrm>
            <a:off x="6271263" y="16309318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A8823F24-9625-4D63-B671-8B8B6984A55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3D9D2499-A5B2-4861-94DC-AF9E5D2C7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D7F4BEAA-9833-4887-ABA1-134A9B51B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97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999" userDrawn="1">
          <p15:clr>
            <a:srgbClr val="F26B43"/>
          </p15:clr>
        </p15:guide>
        <p15:guide id="2" pos="7560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68D8EC-B5C4-48C1-92E6-9E8ACBF3ADF0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8A1A0D29-8F6E-4D42-9751-2E7380A829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58A686EC-D0CB-4340-99CB-DADF95190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21C8B9F2-BD44-478B-9B03-D507F730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0221FFBC-2B69-49F9-9AEC-215A9DCA99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8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04" r:id="rId3"/>
    <p:sldLayoutId id="2147483705" r:id="rId4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999" userDrawn="1">
          <p15:clr>
            <a:srgbClr val="F26B43"/>
          </p15:clr>
        </p15:guide>
        <p15:guide id="2" pos="7134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  <p15:guide id="6" orient="horz" pos="10478" userDrawn="1">
          <p15:clr>
            <a:srgbClr val="F26B43"/>
          </p15:clr>
        </p15:guide>
        <p15:guide id="7" pos="7985" userDrawn="1">
          <p15:clr>
            <a:srgbClr val="F26B43"/>
          </p15:clr>
        </p15:guide>
        <p15:guide id="8" pos="75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8DC7E4-E1FC-47FD-9EBA-7B96FC96E3BE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D2B88C41-BFDB-436E-A64E-D4518674617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ECB9AF87-3F6D-4B20-B853-E252A088D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A27BD7FF-ECCD-429D-98CA-835ABDA5A8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48627A62-17FF-44FB-91BD-791B3531E8B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999" userDrawn="1">
          <p15:clr>
            <a:srgbClr val="F26B43"/>
          </p15:clr>
        </p15:guide>
        <p15:guide id="2" pos="7560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  <p15:guide id="6" orient="horz" pos="10478" userDrawn="1">
          <p15:clr>
            <a:srgbClr val="F26B43"/>
          </p15:clr>
        </p15:guide>
        <p15:guide id="7" pos="7134" userDrawn="1">
          <p15:clr>
            <a:srgbClr val="F26B43"/>
          </p15:clr>
        </p15:guide>
        <p15:guide id="8" pos="798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4D9072-FA9A-4E92-946E-F5B04A5B0B5A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23D44B19-D83F-471F-B8C1-935B7C5C7F3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22A14161-59EC-4513-915F-CB0D1131F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611F892A-C23F-4D45-A40D-B908DE5C3F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CB64195E-6779-45AC-BBE4-F2CB2D7293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5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999" userDrawn="1">
          <p15:clr>
            <a:srgbClr val="F26B43"/>
          </p15:clr>
        </p15:guide>
        <p15:guide id="2" pos="7560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  <p15:guide id="6" orient="horz" pos="1047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68D8EC-B5C4-48C1-92E6-9E8ACBF3ADF0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8A1A0D29-8F6E-4D42-9751-2E7380A829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58A686EC-D0CB-4340-99CB-DADF95190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21C8B9F2-BD44-478B-9B03-D507F730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0221FFBC-2B69-49F9-9AEC-215A9DCA99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999">
          <p15:clr>
            <a:srgbClr val="F26B43"/>
          </p15:clr>
        </p15:guide>
        <p15:guide id="2" pos="7134">
          <p15:clr>
            <a:srgbClr val="F26B43"/>
          </p15:clr>
        </p15:guide>
        <p15:guide id="3" pos="1010">
          <p15:clr>
            <a:srgbClr val="F26B43"/>
          </p15:clr>
        </p15:guide>
        <p15:guide id="4" orient="horz" pos="1134">
          <p15:clr>
            <a:srgbClr val="F26B43"/>
          </p15:clr>
        </p15:guide>
        <p15:guide id="5" pos="14109">
          <p15:clr>
            <a:srgbClr val="F26B43"/>
          </p15:clr>
        </p15:guide>
        <p15:guide id="6" orient="horz" pos="10478">
          <p15:clr>
            <a:srgbClr val="F26B43"/>
          </p15:clr>
        </p15:guide>
        <p15:guide id="7" pos="7985">
          <p15:clr>
            <a:srgbClr val="F26B43"/>
          </p15:clr>
        </p15:guide>
        <p15:guide id="8" pos="75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C376BAB4-41C5-44CC-AEE1-387F924D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376" y="6623517"/>
            <a:ext cx="16516463" cy="2542254"/>
          </a:xfrm>
        </p:spPr>
        <p:txBody>
          <a:bodyPr/>
          <a:lstStyle/>
          <a:p>
            <a:r>
              <a:rPr lang="fr-FR" dirty="0" err="1"/>
              <a:t>NNN</a:t>
            </a:r>
            <a:r>
              <a:rPr lang="fr-FR" dirty="0"/>
              <a:t> - LF </a:t>
            </a:r>
            <a:r>
              <a:rPr lang="fr-FR" dirty="0" err="1"/>
              <a:t>SCORECARD</a:t>
            </a:r>
            <a:r>
              <a:rPr lang="fr-FR" dirty="0"/>
              <a:t>/ACTION FRAMEWORK UPDATE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D04D98-6127-4064-9B3A-50C214CCD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4377" y="9613705"/>
            <a:ext cx="6093022" cy="2477431"/>
          </a:xfrm>
        </p:spPr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Brent Thomas/Francisca Olamiju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4220F1D-712D-407A-958E-0F296AA66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4376" y="12091136"/>
            <a:ext cx="9338423" cy="1461579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Action Framework representatives for LF group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4D5AA19-0667-4FDB-9553-D4C1FF7095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26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668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C492C3-E4E2-408D-9D43-343C318E1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7"/>
            <a:ext cx="20793763" cy="4680743"/>
          </a:xfrm>
        </p:spPr>
        <p:txBody>
          <a:bodyPr/>
          <a:lstStyle/>
          <a:p>
            <a:r>
              <a:rPr lang="en-GB" dirty="0"/>
              <a:t>Scorecard reviewed in 2017 – two distinct objectives identified and lead to suggestions on new format and content</a:t>
            </a:r>
          </a:p>
          <a:p>
            <a:endParaRPr lang="en-GB" dirty="0"/>
          </a:p>
          <a:p>
            <a:r>
              <a:rPr lang="en-GB" dirty="0"/>
              <a:t>2018 – Scorecard divided into two annual tools; the Impact Dashboard and Action Framework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155D8-97B3-4E44-8CE6-235E20E5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NTD Scorecard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57809-92D2-4F9B-9E65-3543F67F1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78" y="9384188"/>
            <a:ext cx="19610255" cy="59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D3D86-7BBF-4B03-AE65-1EB3E5073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8"/>
            <a:ext cx="20793763" cy="4230052"/>
          </a:xfrm>
        </p:spPr>
        <p:txBody>
          <a:bodyPr/>
          <a:lstStyle/>
          <a:p>
            <a:r>
              <a:rPr lang="en-GB" dirty="0"/>
              <a:t>For current partners with content requested by major donors and stakeholders</a:t>
            </a:r>
          </a:p>
          <a:p>
            <a:r>
              <a:rPr lang="en-GB" dirty="0"/>
              <a:t>Uses WHO quantitative progress indicators</a:t>
            </a:r>
          </a:p>
          <a:p>
            <a:r>
              <a:rPr lang="en-GB" dirty="0"/>
              <a:t>Follows progress across multiple diseases in one view with common measures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9090D-6246-48EF-AF9A-31BC50B2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 1: Mobilize resources from new and current partners (Tool: Impact Dashboard)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0F776-D37E-4412-807C-A80C8FDD7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344" y="8160921"/>
            <a:ext cx="17154724" cy="76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D3D86-7BBF-4B03-AE65-1EB3E5073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8"/>
            <a:ext cx="20793763" cy="1605882"/>
          </a:xfrm>
        </p:spPr>
        <p:txBody>
          <a:bodyPr/>
          <a:lstStyle/>
          <a:p>
            <a:r>
              <a:rPr lang="en-GB" dirty="0"/>
              <a:t>Example: Draft LF Dashboard using 2016 data</a:t>
            </a:r>
          </a:p>
          <a:p>
            <a:r>
              <a:rPr lang="en-GB" dirty="0"/>
              <a:t>2017 Dashboard and data will be released 28/09/18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9090D-6246-48EF-AF9A-31BC50B2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 1: Mobilize resources from new and current partners (Tool: Impact Dashboard)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EA252-7BC1-48E3-8319-5057ADC2D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066" y="6804026"/>
            <a:ext cx="19385280" cy="9000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D7A0D5-99BE-44E9-821B-8968FDC8CF36}"/>
              </a:ext>
            </a:extLst>
          </p:cNvPr>
          <p:cNvSpPr/>
          <p:nvPr/>
        </p:nvSpPr>
        <p:spPr>
          <a:xfrm>
            <a:off x="2606040" y="14058900"/>
            <a:ext cx="10789920" cy="1692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A5054-0624-41BF-8D7E-6F7DDD7DD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25" y="6073584"/>
            <a:ext cx="20959451" cy="51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3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D3D86-7BBF-4B03-AE65-1EB3E5073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5140992"/>
            <a:ext cx="20793763" cy="1605882"/>
          </a:xfrm>
        </p:spPr>
        <p:txBody>
          <a:bodyPr/>
          <a:lstStyle/>
          <a:p>
            <a:r>
              <a:rPr lang="en-GB" dirty="0"/>
              <a:t>Input provided by constituents directly into the framework regarding the three pillars; Enabling Environment, Strategy, and Public Health Intervention.</a:t>
            </a:r>
          </a:p>
          <a:p>
            <a:pPr lvl="1"/>
            <a:r>
              <a:rPr lang="en-GB" dirty="0"/>
              <a:t>Identify gaps, bottlenecks and collective actions.</a:t>
            </a:r>
          </a:p>
          <a:p>
            <a:pPr lvl="1"/>
            <a:r>
              <a:rPr lang="en-GB" dirty="0"/>
              <a:t>Strengthen NTD partnership through engaging on progress and gaps across 10 diseases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9090D-6246-48EF-AF9A-31BC50B2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 2: Identify gaps, bottlenecks and actions to be addressed (Tool: Action Framework)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B9C1AA-821A-4202-9582-44D928604028}"/>
              </a:ext>
            </a:extLst>
          </p:cNvPr>
          <p:cNvGrpSpPr/>
          <p:nvPr/>
        </p:nvGrpSpPr>
        <p:grpSpPr>
          <a:xfrm>
            <a:off x="4616926" y="9555480"/>
            <a:ext cx="14767560" cy="6150629"/>
            <a:chOff x="4633771" y="9645524"/>
            <a:chExt cx="14733867" cy="62028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B4EA81-C005-48B8-812B-8C3D4A0C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3771" y="9645524"/>
              <a:ext cx="14733867" cy="620285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4D12D6-8C78-4910-8E93-D5CD236F98DD}"/>
                </a:ext>
              </a:extLst>
            </p:cNvPr>
            <p:cNvSpPr txBox="1"/>
            <p:nvPr/>
          </p:nvSpPr>
          <p:spPr>
            <a:xfrm>
              <a:off x="9791310" y="12516120"/>
              <a:ext cx="44187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6">
                      <a:lumMod val="75000"/>
                    </a:schemeClr>
                  </a:solidFill>
                </a:rPr>
                <a:t>October 10-11, Geneva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72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BE6885-D20F-4377-83CB-7A0F49A9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Action Framework process (detail)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0B432-F150-4C7D-9303-9EAA05A71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22914"/>
            <a:ext cx="23860342" cy="111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6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013449-7907-4F73-8D1C-0BEA86C28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4319588"/>
            <a:ext cx="4784086" cy="11019472"/>
          </a:xfrm>
        </p:spPr>
        <p:txBody>
          <a:bodyPr/>
          <a:lstStyle/>
          <a:p>
            <a:r>
              <a:rPr lang="en-GB" dirty="0"/>
              <a:t>Contains 3 pillars and 11 components</a:t>
            </a:r>
          </a:p>
          <a:p>
            <a:endParaRPr lang="en-GB" dirty="0"/>
          </a:p>
          <a:p>
            <a:r>
              <a:rPr lang="en-GB" dirty="0"/>
              <a:t>32 requirements for comment</a:t>
            </a:r>
          </a:p>
          <a:p>
            <a:endParaRPr lang="en-GB" dirty="0"/>
          </a:p>
          <a:p>
            <a:r>
              <a:rPr lang="en-GB" dirty="0"/>
              <a:t>Additional sections can be added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DD0E0F-DA76-49C8-B324-AED7EF9F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Framework – at a glance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4EEE5E-E840-4FBB-914F-94884AD1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12" y="3960320"/>
            <a:ext cx="17430621" cy="11738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88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01F85-149C-455A-9CAA-D58D4D98E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157131"/>
            <a:ext cx="9254674" cy="10621878"/>
          </a:xfrm>
        </p:spPr>
        <p:txBody>
          <a:bodyPr/>
          <a:lstStyle/>
          <a:p>
            <a:r>
              <a:rPr lang="en-GB" dirty="0"/>
              <a:t>Action Framework Smartsheet was shared with 48 LF constituents at the end of August (LF NGO Network)</a:t>
            </a:r>
          </a:p>
          <a:p>
            <a:endParaRPr lang="en-GB" sz="100" dirty="0"/>
          </a:p>
          <a:p>
            <a:r>
              <a:rPr lang="en-GB" dirty="0"/>
              <a:t> 9 have provided feedback which has been entered into the framework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Enabling environment like healthcare financing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Health information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Access to medical products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Health workforce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Scientific understanding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Operational guidelines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Service delivery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Sustaining Impact, amongst others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82F13F-F152-4B99-AE8C-03AEE21F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Completing the Framework – Partners Contributions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5F0C7-2B2E-4AFE-B9DA-8F3F45F02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597" y="4727971"/>
            <a:ext cx="12120169" cy="8544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7F4DD8-D0AD-4A46-9E9D-0F689E60BCE2}"/>
              </a:ext>
            </a:extLst>
          </p:cNvPr>
          <p:cNvSpPr txBox="1"/>
          <p:nvPr/>
        </p:nvSpPr>
        <p:spPr>
          <a:xfrm>
            <a:off x="11572491" y="13455570"/>
            <a:ext cx="11032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175781"/>
                </a:solidFill>
                <a:latin typeface="Droid Sans"/>
              </a:rPr>
              <a:t>PARTNER CONTRIBUTIONS ARE CURRENTLY </a:t>
            </a:r>
          </a:p>
          <a:p>
            <a:pPr algn="ctr"/>
            <a:r>
              <a:rPr lang="en-GB" sz="4000" b="1" dirty="0">
                <a:solidFill>
                  <a:srgbClr val="175781"/>
                </a:solidFill>
                <a:latin typeface="Droid Sans"/>
              </a:rPr>
              <a:t>BEING CONSOLIDATED</a:t>
            </a:r>
          </a:p>
        </p:txBody>
      </p:sp>
    </p:spTree>
    <p:extLst>
      <p:ext uri="{BB962C8B-B14F-4D97-AF65-F5344CB8AC3E}">
        <p14:creationId xmlns:p14="http://schemas.microsoft.com/office/powerpoint/2010/main" val="239070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4F753-1134-4DC7-8D22-236A532DB3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Consolidating partner responses to developed overall LF Action Framework.</a:t>
            </a:r>
          </a:p>
          <a:p>
            <a:endParaRPr lang="en-GB" dirty="0"/>
          </a:p>
          <a:p>
            <a:r>
              <a:rPr lang="en-GB" dirty="0"/>
              <a:t>Action Framework Meeting – October 10</a:t>
            </a:r>
            <a:r>
              <a:rPr lang="en-GB" baseline="30000" dirty="0"/>
              <a:t>th </a:t>
            </a:r>
            <a:r>
              <a:rPr lang="en-GB" dirty="0"/>
              <a:t>and 11</a:t>
            </a:r>
            <a:r>
              <a:rPr lang="en-GB" baseline="30000" dirty="0"/>
              <a:t>th </a:t>
            </a:r>
            <a:r>
              <a:rPr lang="en-GB" dirty="0"/>
              <a:t>in Geneva to review and discuss the Action Frameworks for the various diseases, identifying common challenges and cross-disease learning.</a:t>
            </a:r>
          </a:p>
          <a:p>
            <a:endParaRPr lang="en-US" dirty="0"/>
          </a:p>
          <a:p>
            <a:pPr lvl="1"/>
            <a:r>
              <a:rPr lang="en-US" dirty="0"/>
              <a:t>Discussions of post-2020 targets are taking place in early 2019 and the AF meeting outputs could help to inform those discussions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F99DCC-BF69-407E-B82A-E8CF31E7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9EE7A3-04C5-407A-B396-43777AE0C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Further planning and the Evaluation of the Scorecard</a:t>
            </a:r>
          </a:p>
        </p:txBody>
      </p:sp>
    </p:spTree>
    <p:extLst>
      <p:ext uri="{BB962C8B-B14F-4D97-AF65-F5344CB8AC3E}">
        <p14:creationId xmlns:p14="http://schemas.microsoft.com/office/powerpoint/2010/main" val="2496487344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P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8014CBB3-F5BD-4C8A-96C8-A15CC70DA742}"/>
    </a:ext>
  </a:extLst>
</a:theme>
</file>

<file path=ppt/theme/theme2.xml><?xml version="1.0" encoding="utf-8"?>
<a:theme xmlns:a="http://schemas.openxmlformats.org/drawingml/2006/main" name="Middle Page - Title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70326A4F-13DE-49C2-A13F-898233EDEAF7}"/>
    </a:ext>
  </a:extLst>
</a:theme>
</file>

<file path=ppt/theme/theme3.xml><?xml version="1.0" encoding="utf-8"?>
<a:theme xmlns:a="http://schemas.openxmlformats.org/drawingml/2006/main" name="Middle page - With subheadin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F83D24B5-BA74-44A1-BC57-B90E08DC8A18}"/>
    </a:ext>
  </a:extLst>
</a:theme>
</file>

<file path=ppt/theme/theme4.xml><?xml version="1.0" encoding="utf-8"?>
<a:theme xmlns:a="http://schemas.openxmlformats.org/drawingml/2006/main" name="Middle page - Picture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388B4C9B-DFEB-4810-8E48-60C8E6244F32}"/>
    </a:ext>
  </a:extLst>
</a:theme>
</file>

<file path=ppt/theme/theme5.xml><?xml version="1.0" encoding="utf-8"?>
<a:theme xmlns:a="http://schemas.openxmlformats.org/drawingml/2006/main" name="1_Middle Page - Title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13A068DB-A333-4B7D-92DB-6340A94B156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F8FED754E6041894F8B7F9DBA2715" ma:contentTypeVersion="22" ma:contentTypeDescription="Create a new document." ma:contentTypeScope="" ma:versionID="a38b86c2bef8190e592b59f71ba8e2f7">
  <xsd:schema xmlns:xsd="http://www.w3.org/2001/XMLSchema" xmlns:xs="http://www.w3.org/2001/XMLSchema" xmlns:p="http://schemas.microsoft.com/office/2006/metadata/properties" xmlns:ns2="957b9817-beca-4484-a474-9a42df863642" xmlns:ns3="bcb2dd25-67b4-4d1d-88c3-f29a4d77f6b3" targetNamespace="http://schemas.microsoft.com/office/2006/metadata/properties" ma:root="true" ma:fieldsID="730fe883bbc0794c00da81b24568cfe4" ns2:_="" ns3:_="">
    <xsd:import namespace="957b9817-beca-4484-a474-9a42df863642"/>
    <xsd:import namespace="bcb2dd25-67b4-4d1d-88c3-f29a4d77f6b3"/>
    <xsd:element name="properties">
      <xsd:complexType>
        <xsd:sequence>
          <xsd:element name="documentManagement">
            <xsd:complexType>
              <xsd:all>
                <xsd:element ref="ns2:Function"/>
                <xsd:element ref="ns2:Year"/>
                <xsd:element ref="ns2:Country"/>
                <xsd:element ref="ns2:Activity"/>
                <xsd:element ref="ns2:Category"/>
                <xsd:element ref="ns2:Sub_x002d_category" minOccurs="0"/>
                <xsd:element ref="ns2:People" minOccurs="0"/>
                <xsd:element ref="ns2:Organisations" minOccurs="0"/>
                <xsd:element ref="ns2:Grant_x0020_Code" minOccurs="0"/>
                <xsd:element ref="ns2:Language"/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b9817-beca-4484-a474-9a42df863642" elementFormDefault="qualified">
    <xsd:import namespace="http://schemas.microsoft.com/office/2006/documentManagement/types"/>
    <xsd:import namespace="http://schemas.microsoft.com/office/infopath/2007/PartnerControls"/>
    <xsd:element name="Function" ma:index="2" ma:displayName="Function" ma:format="Dropdown" ma:indexed="true" ma:internalName="Function" ma:readOnly="false">
      <xsd:simpleType>
        <xsd:restriction base="dms:Choice">
          <xsd:enumeration value="Administration"/>
          <xsd:enumeration value="Communications"/>
          <xsd:enumeration value="External Relations"/>
          <xsd:enumeration value="Finance"/>
          <xsd:enumeration value="Global"/>
          <xsd:enumeration value="Implementation"/>
          <xsd:enumeration value="MER"/>
          <xsd:enumeration value="Coordination Committee"/>
        </xsd:restriction>
      </xsd:simpleType>
    </xsd:element>
    <xsd:element name="Year" ma:index="3" ma:displayName="Year" ma:default="2017" ma:format="Dropdown" ma:indexed="true" ma:internalName="Year" ma:readOnly="false">
      <xsd:simpleType>
        <xsd:restriction base="dms:Choice"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</xsd:restriction>
      </xsd:simpleType>
    </xsd:element>
    <xsd:element name="Country" ma:index="4" ma:displayName="Country" ma:description="Select SCI Global for all countries, Multiple for subsets&#10;NA for obvious reasons" ma:internalName="Country">
      <xsd:simpleType>
        <xsd:restriction base="dms:Choice">
          <xsd:enumeration value="Burundi"/>
          <xsd:enumeration value="Brazil"/>
          <xsd:enumeration value="CIV"/>
          <xsd:enumeration value="COD"/>
          <xsd:enumeration value="Ethiopia"/>
          <xsd:enumeration value="Liberia"/>
          <xsd:enumeration value="Madagascar"/>
          <xsd:enumeration value="Malawi"/>
          <xsd:enumeration value="Mauritania"/>
          <xsd:enumeration value="Mozambique"/>
          <xsd:enumeration value="Niger"/>
          <xsd:enumeration value="Nigeria"/>
          <xsd:enumeration value="Rwanda"/>
          <xsd:enumeration value="Senegal"/>
          <xsd:enumeration value="Sudan"/>
          <xsd:enumeration value="Tanzania"/>
          <xsd:enumeration value="Uganda"/>
          <xsd:enumeration value="Yemen"/>
          <xsd:enumeration value="Zambia"/>
          <xsd:enumeration value="Zanzibar"/>
          <xsd:enumeration value="Multiple"/>
          <xsd:enumeration value="SCI Global"/>
          <xsd:enumeration value="NA"/>
        </xsd:restriction>
      </xsd:simpleType>
    </xsd:element>
    <xsd:element name="Activity" ma:index="5" ma:displayName="Activity" ma:format="Dropdown" ma:indexed="true" ma:internalName="Activity" ma:readOnly="false">
      <xsd:simpleType>
        <xsd:restriction base="dms:Choice">
          <xsd:enumeration value="Annual leave / timesheets"/>
          <xsd:enumeration value="Annual Planning"/>
          <xsd:enumeration value="Annual Review"/>
          <xsd:enumeration value="Artwork files"/>
          <xsd:enumeration value="Brief"/>
          <xsd:enumeration value="Copy"/>
          <xsd:enumeration value="Communications"/>
          <xsd:enumeration value="Consent form"/>
          <xsd:enumeration value="Contract"/>
          <xsd:enumeration value="Dashboard"/>
          <xsd:enumeration value="Data collection"/>
          <xsd:enumeration value="Design"/>
          <xsd:enumeration value="DQA"/>
          <xsd:enumeration value="Events"/>
          <xsd:enumeration value="Expenses"/>
          <xsd:enumeration value="Governance"/>
          <xsd:enumeration value="Grant"/>
          <xsd:enumeration value="Image file package"/>
          <xsd:enumeration value="Impact"/>
          <xsd:enumeration value="Induction&amp;training"/>
          <xsd:enumeration value="KAP"/>
          <xsd:enumeration value="Mapping"/>
          <xsd:enumeration value="MDA"/>
          <xsd:enumeration value="Meeting"/>
          <xsd:enumeration value="Monthly status"/>
          <xsd:enumeration value="Open evening"/>
          <xsd:enumeration value="Operations"/>
          <xsd:enumeration value="Performance"/>
          <xsd:enumeration value="Presentations"/>
          <xsd:enumeration value="Programme Management Board"/>
          <xsd:enumeration value="Proposal"/>
          <xsd:enumeration value="Report"/>
          <xsd:enumeration value="Reference"/>
          <xsd:enumeration value="Research"/>
          <xsd:enumeration value="Review"/>
          <xsd:enumeration value="Risk Management"/>
          <xsd:enumeration value="SCI Publications"/>
          <xsd:enumeration value="Sensitization"/>
          <xsd:enumeration value="Strategic Planning"/>
          <xsd:enumeration value="Technical Assistance"/>
          <xsd:enumeration value="Training"/>
          <xsd:enumeration value="Translation"/>
          <xsd:enumeration value="Travel"/>
          <xsd:enumeration value="VFM"/>
        </xsd:restriction>
      </xsd:simpleType>
    </xsd:element>
    <xsd:element name="Category" ma:index="6" ma:displayName="Category" ma:format="Dropdown" ma:indexed="true" ma:internalName="Category" ma:readOnly="false">
      <xsd:simpleType>
        <xsd:restriction base="dms:Choice">
          <xsd:enumeration value="Actuals"/>
          <xsd:enumeration value="Advisory Board"/>
          <xsd:enumeration value="Analysis"/>
          <xsd:enumeration value="Annual budget"/>
          <xsd:enumeration value="Annual leave / timesheets"/>
          <xsd:enumeration value="Audit"/>
          <xsd:enumeration value="Authorisation"/>
          <xsd:enumeration value="Bank statements"/>
          <xsd:enumeration value="Blog article"/>
          <xsd:enumeration value="Budget"/>
          <xsd:enumeration value="Capacity building"/>
          <xsd:enumeration value="Case study"/>
          <xsd:enumeration value="Cashbooks"/>
          <xsd:enumeration value="Communications"/>
          <xsd:enumeration value="Contract"/>
          <xsd:enumeration value="Contract Amendment"/>
          <xsd:enumeration value="Cost estimate"/>
          <xsd:enumeration value="Coordination Committee"/>
          <xsd:enumeration value="Dashboard"/>
          <xsd:enumeration value="Email"/>
          <xsd:enumeration value="Ethical approval"/>
          <xsd:enumeration value="Evaluation"/>
          <xsd:enumeration value="Events"/>
          <xsd:enumeration value="Expenses"/>
          <xsd:enumeration value="Financial statements &amp; Reports"/>
          <xsd:enumeration value="Funding letter"/>
          <xsd:enumeration value="Fundraising"/>
          <xsd:enumeration value="Guidelines"/>
          <xsd:enumeration value="Handover notes"/>
          <xsd:enumeration value="HR"/>
          <xsd:enumeration value="Images"/>
          <xsd:enumeration value="Implementation Workbook"/>
          <xsd:enumeration value="Induction&amp;training"/>
          <xsd:enumeration value="Inventory"/>
          <xsd:enumeration value="KPI"/>
          <xsd:enumeration value="Logos"/>
          <xsd:enumeration value="Meeting"/>
          <xsd:enumeration value="Merchandise"/>
          <xsd:enumeration value="MER-IMP"/>
          <xsd:enumeration value="News article"/>
          <xsd:enumeration value="Operational research"/>
          <xsd:enumeration value="Organisational statement"/>
          <xsd:enumeration value="Partnership"/>
          <xsd:enumeration value="PCT Plan"/>
          <xsd:enumeration value="Photos"/>
          <xsd:enumeration value="Policies/procedures/manuals"/>
          <xsd:enumeration value="Posters"/>
          <xsd:enumeration value="Presentations"/>
          <xsd:enumeration value="Print material"/>
          <xsd:enumeration value="Process Flow"/>
          <xsd:enumeration value="Procurement"/>
          <xsd:enumeration value="Protocol"/>
          <xsd:enumeration value="Public outreach"/>
          <xsd:enumeration value="Questionnaire"/>
          <xsd:enumeration value="Receipts"/>
          <xsd:enumeration value="Report"/>
          <xsd:enumeration value="Resource allocation"/>
          <xsd:enumeration value="Risk Assessment"/>
          <xsd:enumeration value="Risk Register"/>
          <xsd:enumeration value="SCI Publications"/>
          <xsd:enumeration value="Shapefile"/>
          <xsd:enumeration value="Social media"/>
          <xsd:enumeration value="Sub contract"/>
          <xsd:enumeration value="Team"/>
          <xsd:enumeration value="Templates"/>
          <xsd:enumeration value="Toolbox"/>
          <xsd:enumeration value="Translation"/>
          <xsd:enumeration value="Travel"/>
          <xsd:enumeration value="Treatment Numbers"/>
          <xsd:enumeration value="Videos"/>
          <xsd:enumeration value="Website"/>
          <xsd:enumeration value="Workplan"/>
          <xsd:enumeration value="Volunteers"/>
        </xsd:restriction>
      </xsd:simpleType>
    </xsd:element>
    <xsd:element name="Sub_x002d_category" ma:index="7" nillable="true" ma:displayName="Sub-category" ma:description="Extra detail if required" ma:internalName="Sub_x002d_categor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enda"/>
                    <xsd:enumeration value="Communications"/>
                    <xsd:enumeration value="Donor"/>
                    <xsd:enumeration value="Draft"/>
                    <xsd:enumeration value="External"/>
                    <xsd:enumeration value="Final"/>
                    <xsd:enumeration value="ICF"/>
                    <xsd:enumeration value="ICL"/>
                    <xsd:enumeration value="ICT"/>
                    <xsd:enumeration value="Internal"/>
                    <xsd:enumeration value="Meeting"/>
                    <xsd:enumeration value="Minutes"/>
                    <xsd:enumeration value="Notes"/>
                    <xsd:enumeration value="PRDP"/>
                    <xsd:enumeration value="Presentations"/>
                    <xsd:enumeration value="Templates"/>
                  </xsd:restriction>
                </xsd:simpleType>
              </xsd:element>
            </xsd:sequence>
          </xsd:extension>
        </xsd:complexContent>
      </xsd:complexType>
    </xsd:element>
    <xsd:element name="People" ma:index="8" nillable="true" ma:displayName="People" ma:internalName="Peopl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n Fenwick"/>
                    <xsd:enumeration value="Alix Weldon"/>
                    <xsd:enumeration value="Anna Phillips"/>
                    <xsd:enumeration value="Anna Wilhelme"/>
                    <xsd:enumeration value="Arminder Deol"/>
                    <xsd:enumeration value="Carolyn Henry"/>
                    <xsd:enumeration value="Carlos Torres Vitolas"/>
                    <xsd:enumeration value="Christine Logan"/>
                    <xsd:enumeration value="Demran Ali"/>
                    <xsd:enumeration value="Dhekra Annuzaili"/>
                    <xsd:enumeration value="Fiona Fleming"/>
                    <xsd:enumeration value="Jane Whitton"/>
                    <xsd:enumeration value="Katie Fantaguzzi"/>
                    <xsd:enumeration value="Kieran Bird"/>
                    <xsd:enumeration value="Lazenya Weekes"/>
                    <xsd:enumeration value="Liz Hollenberg"/>
                    <xsd:enumeration value="Lynsey Blair"/>
                    <xsd:enumeration value="Marie-Aimee Sandrine"/>
                    <xsd:enumeration value="Michelle Clements"/>
                    <xsd:enumeration value="Mike French"/>
                    <xsd:enumeration value="Mousumi Rahman"/>
                    <xsd:enumeration value="Nadia Ben Meriem"/>
                    <xsd:enumeration value="Najwa Al Abdallah"/>
                    <xsd:enumeration value="Neerav Dhanani"/>
                    <xsd:enumeration value="Neil Charlott"/>
                    <xsd:enumeration value="Roya Karimnia"/>
                    <xsd:enumeration value="Sarah Nogaro"/>
                    <xsd:enumeration value="Selvaraj Sivasubramaniam"/>
                    <xsd:enumeration value="Udo Wittmann"/>
                    <xsd:enumeration value="Wendy Harrison"/>
                    <xsd:enumeration value="Yolisa Nalule"/>
                  </xsd:restriction>
                </xsd:simpleType>
              </xsd:element>
            </xsd:sequence>
          </xsd:extension>
        </xsd:complexContent>
      </xsd:complexType>
    </xsd:element>
    <xsd:element name="Organisations" ma:index="11" nillable="true" ma:displayName="Organisations" ma:description="Other organisations we work with in any capacity" ma:internalName="Organisation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MG"/>
                    <xsd:enumeration value="ASTMH"/>
                    <xsd:enumeration value="Benevity"/>
                    <xsd:enumeration value="BMGF"/>
                    <xsd:enumeration value="CAF"/>
                    <xsd:enumeration value="CIFF"/>
                    <xsd:enumeration value="DFID"/>
                    <xsd:enumeration value="Effective Altruism"/>
                    <xsd:enumeration value="Effective Altruism Australia"/>
                    <xsd:enumeration value="Effective Altruism Foundation"/>
                    <xsd:enumeration value="END Fund"/>
                    <xsd:enumeration value="EPIC"/>
                    <xsd:enumeration value="FPSU (Liverpool)"/>
                    <xsd:enumeration value="Givewell"/>
                    <xsd:enumeration value="Global Giving"/>
                    <xsd:enumeration value="GSA"/>
                    <xsd:enumeration value="GWWC"/>
                    <xsd:enumeration value="Individual Donor"/>
                    <xsd:enumeration value="LSHTM"/>
                    <xsd:enumeration value="NHM"/>
                    <xsd:enumeration value="NNN"/>
                    <xsd:enumeration value="PCD"/>
                    <xsd:enumeration value="RAG"/>
                    <xsd:enumeration value="RTI"/>
                    <xsd:enumeration value="SCORE"/>
                    <xsd:enumeration value="SightSavers"/>
                    <xsd:enumeration value="TLYCS"/>
                    <xsd:enumeration value="UBS Optimus Foundation"/>
                    <xsd:enumeration value="WHO"/>
                    <xsd:enumeration value="WHO-AFRO"/>
                    <xsd:enumeration value="WHO-EMRO"/>
                    <xsd:enumeration value="WHO-PAHO"/>
                  </xsd:restriction>
                </xsd:simpleType>
              </xsd:element>
            </xsd:sequence>
          </xsd:extension>
        </xsd:complexContent>
      </xsd:complexType>
    </xsd:element>
    <xsd:element name="Grant_x0020_Code" ma:index="12" nillable="true" ma:displayName="Grant Code" ma:internalName="Grant_x0020_Code" ma:readOnly="false">
      <xsd:simpleType>
        <xsd:restriction base="dms:Text">
          <xsd:maxLength value="255"/>
        </xsd:restriction>
      </xsd:simpleType>
    </xsd:element>
    <xsd:element name="Language" ma:index="13" ma:displayName="Language" ma:default="English" ma:format="Dropdown" ma:internalName="Language" ma:readOnly="false">
      <xsd:simpleType>
        <xsd:restriction base="dms:Choice">
          <xsd:enumeration value="English"/>
          <xsd:enumeration value="French"/>
          <xsd:enumeration value="Portuguese"/>
          <xsd:enumeration value="Arabic"/>
        </xsd:restriction>
      </xsd:simpleType>
    </xsd:element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2dd25-67b4-4d1d-88c3-f29a4d77f6b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957b9817-beca-4484-a474-9a42df863642">2017</Year>
    <Organisations xmlns="957b9817-beca-4484-a474-9a42df863642"/>
    <Country xmlns="957b9817-beca-4484-a474-9a42df863642">NA</Country>
    <Activity xmlns="957b9817-beca-4484-a474-9a42df863642">Copy</Activity>
    <Language xmlns="957b9817-beca-4484-a474-9a42df863642">English</Language>
    <Grant_x0020_Code xmlns="957b9817-beca-4484-a474-9a42df863642" xsi:nil="true"/>
    <Category xmlns="957b9817-beca-4484-a474-9a42df863642">Print material</Category>
    <Sub_x002d_category xmlns="957b9817-beca-4484-a474-9a42df863642"/>
    <Function xmlns="957b9817-beca-4484-a474-9a42df863642">Communications</Function>
    <People xmlns="957b9817-beca-4484-a474-9a42df863642"/>
  </documentManagement>
</p:properties>
</file>

<file path=customXml/itemProps1.xml><?xml version="1.0" encoding="utf-8"?>
<ds:datastoreItem xmlns:ds="http://schemas.openxmlformats.org/officeDocument/2006/customXml" ds:itemID="{3AC6EF54-8B85-487F-ACD4-620E19A6F9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7b9817-beca-4484-a474-9a42df863642"/>
    <ds:schemaRef ds:uri="bcb2dd25-67b4-4d1d-88c3-f29a4d77f6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36012A-4A77-4C0B-8514-9598B7B3F1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B3B0C4-D533-4477-90C9-259654D473F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957b9817-beca-4484-a474-9a42df863642"/>
    <ds:schemaRef ds:uri="http://purl.org/dc/dcmitype/"/>
    <ds:schemaRef ds:uri="bcb2dd25-67b4-4d1d-88c3-f29a4d77f6b3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NNN8 PPT Template Standard</Template>
  <TotalTime>1137</TotalTime>
  <Words>364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Droid Sans</vt:lpstr>
      <vt:lpstr>Wingdings</vt:lpstr>
      <vt:lpstr>First Page</vt:lpstr>
      <vt:lpstr>Middle Page - Title only</vt:lpstr>
      <vt:lpstr>Middle page - With subheading</vt:lpstr>
      <vt:lpstr>Middle page - Picture only</vt:lpstr>
      <vt:lpstr>1_Middle Page - Title only</vt:lpstr>
      <vt:lpstr>NNN - LF SCORECARD/ACTION FRAMEWORK UPDATE</vt:lpstr>
      <vt:lpstr>NTD Scorecard Update</vt:lpstr>
      <vt:lpstr>Objective 1: Mobilize resources from new and current partners (Tool: Impact Dashboard)</vt:lpstr>
      <vt:lpstr>Objective 1: Mobilize resources from new and current partners (Tool: Impact Dashboard)</vt:lpstr>
      <vt:lpstr>Objective 2: Identify gaps, bottlenecks and actions to be addressed (Tool: Action Framework)</vt:lpstr>
      <vt:lpstr>Annual Action Framework process (detail)</vt:lpstr>
      <vt:lpstr>Action Framework – at a glance</vt:lpstr>
      <vt:lpstr>Completing the Framework – Partners Contributions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Debs Work</dc:creator>
  <cp:lastModifiedBy>Brent Thomas</cp:lastModifiedBy>
  <cp:revision>42</cp:revision>
  <cp:lastPrinted>2017-08-23T09:18:34Z</cp:lastPrinted>
  <dcterms:created xsi:type="dcterms:W3CDTF">2018-06-25T12:55:13Z</dcterms:created>
  <dcterms:modified xsi:type="dcterms:W3CDTF">2018-09-25T14:51:16Z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0x010100AF7F8FED754E6041894F8B7F9DBA2715</vt:lpwstr>
  </property>
</Properties>
</file>