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60" r:id="rId4"/>
    <p:sldId id="272" r:id="rId5"/>
    <p:sldId id="273" r:id="rId6"/>
    <p:sldId id="261" r:id="rId7"/>
    <p:sldId id="265" r:id="rId8"/>
    <p:sldId id="267" r:id="rId9"/>
    <p:sldId id="28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9999"/>
    <a:srgbClr val="3333FF"/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66" d="100"/>
          <a:sy n="66" d="100"/>
        </p:scale>
        <p:origin x="679" y="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3FCCB-36EF-4BE9-B254-87EB4BA6E946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32D67-B3EF-4049-8C03-25ABDA5DC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537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3FCCB-36EF-4BE9-B254-87EB4BA6E946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32D67-B3EF-4049-8C03-25ABDA5DC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772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3FCCB-36EF-4BE9-B254-87EB4BA6E946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32D67-B3EF-4049-8C03-25ABDA5DC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4102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3FCCB-36EF-4BE9-B254-87EB4BA6E946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32D67-B3EF-4049-8C03-25ABDA5DC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7492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E1B81-EC85-4D0E-9B0E-0693D707FD1B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F9F61-3590-4506-B55D-BFF35EEF9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5971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E1B81-EC85-4D0E-9B0E-0693D707FD1B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F9F61-3590-4506-B55D-BFF35EEF9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7477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E1B81-EC85-4D0E-9B0E-0693D707FD1B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F9F61-3590-4506-B55D-BFF35EEF9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4479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3pPr marL="1143000" indent="-228600">
              <a:buFont typeface="Courier New" panose="02070309020205020404" pitchFamily="49" charset="0"/>
              <a:buChar char="o"/>
              <a:defRPr/>
            </a:lvl3pPr>
            <a:lvl4pPr marL="1600200" indent="-228600">
              <a:buFont typeface="Calibri" panose="020F0502020204030204" pitchFamily="34" charset="0"/>
              <a:buChar char="­"/>
              <a:defRPr/>
            </a:lvl4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2pPr marL="685800" indent="-228600">
              <a:buFont typeface="Courier New" panose="02070309020205020404" pitchFamily="49" charset="0"/>
              <a:buChar char="o"/>
              <a:defRPr/>
            </a:lvl2pPr>
            <a:lvl3pPr marL="1143000" indent="-228600">
              <a:buFont typeface="Calibri" panose="020F0502020204030204" pitchFamily="34" charset="0"/>
              <a:buChar char="­"/>
              <a:defRPr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E1B81-EC85-4D0E-9B0E-0693D707FD1B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F9F61-3590-4506-B55D-BFF35EEF9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965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E1B81-EC85-4D0E-9B0E-0693D707FD1B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F9F61-3590-4506-B55D-BFF35EEF9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24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E1B81-EC85-4D0E-9B0E-0693D707FD1B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F9F61-3590-4506-B55D-BFF35EEF9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2959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E1B81-EC85-4D0E-9B0E-0693D707FD1B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F9F61-3590-4506-B55D-BFF35EEF9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646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685800" indent="-228600">
              <a:buFont typeface="Courier New" panose="02070309020205020404" pitchFamily="49" charset="0"/>
              <a:buChar char="o"/>
              <a:defRPr/>
            </a:lvl2pPr>
            <a:lvl3pPr marL="1143000" indent="-228600">
              <a:buFont typeface="Calibri" panose="020F0502020204030204" pitchFamily="34" charset="0"/>
              <a:buChar char="­"/>
              <a:defRPr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3FCCB-36EF-4BE9-B254-87EB4BA6E946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32D67-B3EF-4049-8C03-25ABDA5DC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621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E1B81-EC85-4D0E-9B0E-0693D707FD1B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F9F61-3590-4506-B55D-BFF35EEF9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4941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E1B81-EC85-4D0E-9B0E-0693D707FD1B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F9F61-3590-4506-B55D-BFF35EEF9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9008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E1B81-EC85-4D0E-9B0E-0693D707FD1B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F9F61-3590-4506-B55D-BFF35EEF9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2623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E1B81-EC85-4D0E-9B0E-0693D707FD1B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F9F61-3590-4506-B55D-BFF35EEF9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720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3FCCB-36EF-4BE9-B254-87EB4BA6E946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32D67-B3EF-4049-8C03-25ABDA5DC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703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3FCCB-36EF-4BE9-B254-87EB4BA6E946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32D67-B3EF-4049-8C03-25ABDA5DC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031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3FCCB-36EF-4BE9-B254-87EB4BA6E946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32D67-B3EF-4049-8C03-25ABDA5DC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354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3FCCB-36EF-4BE9-B254-87EB4BA6E946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32D67-B3EF-4049-8C03-25ABDA5DC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138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3FCCB-36EF-4BE9-B254-87EB4BA6E946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32D67-B3EF-4049-8C03-25ABDA5DC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929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3FCCB-36EF-4BE9-B254-87EB4BA6E946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32D67-B3EF-4049-8C03-25ABDA5DC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487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3FCCB-36EF-4BE9-B254-87EB4BA6E946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32D67-B3EF-4049-8C03-25ABDA5DC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001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3FCCB-36EF-4BE9-B254-87EB4BA6E946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32D67-B3EF-4049-8C03-25ABDA5DC4B8}" type="slidenum">
              <a:rPr lang="en-US" smtClean="0"/>
              <a:t>‹#›</a:t>
            </a:fld>
            <a:endParaRPr lang="en-US"/>
          </a:p>
        </p:txBody>
      </p:sp>
      <p:pic>
        <p:nvPicPr>
          <p:cNvPr id="1026" name="Picture 1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3175"/>
            <a:ext cx="1600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3087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₋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E1B81-EC85-4D0E-9B0E-0693D707FD1B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DF9F61-3590-4506-B55D-BFF35EEF9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941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ctizan.org/" TargetMode="External"/><Relationship Id="rId2" Type="http://schemas.openxmlformats.org/officeDocument/2006/relationships/hyperlink" Target="mailto:mectizan@Mectizan.org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investors.merck.com/news/press-release-details/2017/Merck-Commemorates-30-Years-of-MECTIZAN-Donation-Program-Progress/default.aspx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hyperlink" Target="https://mectizan.org/news-resources/mec-guide-for-donations-of-mectizan-in-ida-countries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o.int/neglected_diseases/preventive_chemotherapy/reporting/en/" TargetMode="External"/><Relationship Id="rId2" Type="http://schemas.openxmlformats.org/officeDocument/2006/relationships/hyperlink" Target="mailto:Mectizan@Mectizan.or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69335"/>
            <a:ext cx="12089756" cy="3785304"/>
          </a:xfrm>
        </p:spPr>
        <p:txBody>
          <a:bodyPr anchor="ctr">
            <a:normAutofit/>
          </a:bodyPr>
          <a:lstStyle/>
          <a:p>
            <a:r>
              <a:rPr lang="en-US" sz="4400" b="1" dirty="0" smtClean="0">
                <a:solidFill>
                  <a:srgbClr val="009999"/>
                </a:solidFill>
              </a:rPr>
              <a:t>Mectizan Donation for IDA countries</a:t>
            </a:r>
            <a:endParaRPr lang="en-US" sz="4400" b="1" dirty="0">
              <a:solidFill>
                <a:srgbClr val="009999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34004" y="4618298"/>
            <a:ext cx="10021747" cy="2110069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00000"/>
              </a:lnSpc>
            </a:pPr>
            <a:r>
              <a:rPr lang="en-US" b="1" dirty="0" smtClean="0"/>
              <a:t>Yao Sodahlon 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Mectizan Donation Program</a:t>
            </a:r>
          </a:p>
          <a:p>
            <a:pPr>
              <a:lnSpc>
                <a:spcPct val="100000"/>
              </a:lnSpc>
            </a:pPr>
            <a:r>
              <a:rPr lang="en-US" dirty="0"/>
              <a:t>325 Swanton Way, </a:t>
            </a:r>
            <a:br>
              <a:rPr lang="en-US" dirty="0"/>
            </a:br>
            <a:r>
              <a:rPr lang="en-US" dirty="0"/>
              <a:t>Decatur, Georgia 30030, </a:t>
            </a:r>
            <a:r>
              <a:rPr lang="en-US" dirty="0" smtClean="0"/>
              <a:t>USA</a:t>
            </a:r>
          </a:p>
          <a:p>
            <a:pPr>
              <a:lnSpc>
                <a:spcPct val="100000"/>
              </a:lnSpc>
            </a:pPr>
            <a:r>
              <a:rPr lang="en-US" dirty="0" smtClean="0">
                <a:hlinkClick r:id="rId2"/>
              </a:rPr>
              <a:t>mectizan@Mectizan.org</a:t>
            </a:r>
            <a:r>
              <a:rPr lang="en-US" dirty="0" smtClean="0"/>
              <a:t> </a:t>
            </a:r>
          </a:p>
          <a:p>
            <a:pPr>
              <a:lnSpc>
                <a:spcPct val="100000"/>
              </a:lnSpc>
            </a:pPr>
            <a:r>
              <a:rPr lang="en-US" dirty="0" smtClean="0">
                <a:hlinkClick r:id="rId3"/>
              </a:rPr>
              <a:t>www.mectizan.org</a:t>
            </a:r>
            <a:endParaRPr lang="en-US" dirty="0" smtClean="0"/>
          </a:p>
          <a:p>
            <a:pPr>
              <a:lnSpc>
                <a:spcPct val="100000"/>
              </a:lnSpc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18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7916" y="-45776"/>
            <a:ext cx="10515600" cy="1325563"/>
          </a:xfrm>
        </p:spPr>
        <p:txBody>
          <a:bodyPr/>
          <a:lstStyle/>
          <a:p>
            <a:r>
              <a:rPr lang="en-US" b="1" dirty="0" smtClean="0"/>
              <a:t>MSD’s response to the New WHO Guidelines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711" y="1825625"/>
            <a:ext cx="11447362" cy="3469793"/>
          </a:xfrm>
        </p:spPr>
        <p:txBody>
          <a:bodyPr>
            <a:normAutofit/>
          </a:bodyPr>
          <a:lstStyle/>
          <a:p>
            <a:r>
              <a:rPr lang="en-US" dirty="0" smtClean="0"/>
              <a:t>Merck announced on Nov 2017, it will donate to eligible communities:</a:t>
            </a:r>
          </a:p>
          <a:p>
            <a:pPr lvl="1"/>
            <a:r>
              <a:rPr lang="en-US" dirty="0" smtClean="0"/>
              <a:t>Up </a:t>
            </a:r>
            <a:r>
              <a:rPr lang="en-US" b="1" dirty="0" smtClean="0"/>
              <a:t>to 100 million </a:t>
            </a:r>
            <a:r>
              <a:rPr lang="en-US" dirty="0"/>
              <a:t>Mectizan treatments </a:t>
            </a:r>
            <a:r>
              <a:rPr lang="en-US" dirty="0" smtClean="0"/>
              <a:t>annually </a:t>
            </a:r>
            <a:r>
              <a:rPr lang="en-US" b="1" dirty="0"/>
              <a:t>through </a:t>
            </a:r>
            <a:r>
              <a:rPr lang="en-US" b="1" dirty="0" smtClean="0"/>
              <a:t>2025 beginning </a:t>
            </a:r>
            <a:r>
              <a:rPr lang="en-US" b="1" dirty="0"/>
              <a:t>in </a:t>
            </a:r>
            <a:r>
              <a:rPr lang="en-US" b="1" dirty="0" smtClean="0"/>
              <a:t>2018</a:t>
            </a:r>
            <a:r>
              <a:rPr lang="en-US" dirty="0" smtClean="0"/>
              <a:t>.	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Requests </a:t>
            </a:r>
            <a:r>
              <a:rPr lang="en-US" dirty="0"/>
              <a:t>will be reviewed and tablets allocated through </a:t>
            </a:r>
            <a:r>
              <a:rPr lang="en-US" b="1" dirty="0"/>
              <a:t>a transparent and fair mechanism </a:t>
            </a:r>
            <a:r>
              <a:rPr lang="en-US" dirty="0"/>
              <a:t>to be established by the Mectizan Donation Program (MDP) and its Mectizan Expert Committee (MEC</a:t>
            </a:r>
            <a:r>
              <a:rPr lang="en-US" dirty="0" smtClean="0"/>
              <a:t>).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approved tablets will be shipped and delivered to the specified warehouse in the recipient countries </a:t>
            </a:r>
            <a:r>
              <a:rPr lang="en-US" b="1" u="sng" dirty="0"/>
              <a:t>free of charge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1965" y="5376202"/>
            <a:ext cx="11694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investors.merck.com/news/press-release-details/2017/Merck-Commemorates-30-Years-of-MECTIZAN-Donation-Program-Progress/default.aspx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73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9531" y="0"/>
            <a:ext cx="10515600" cy="1325563"/>
          </a:xfrm>
        </p:spPr>
        <p:txBody>
          <a:bodyPr/>
          <a:lstStyle/>
          <a:p>
            <a:r>
              <a:rPr lang="en-US" dirty="0" smtClean="0"/>
              <a:t>Mectizan Donation guide for IDA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804" y="1663580"/>
            <a:ext cx="11234195" cy="3307747"/>
          </a:xfrm>
        </p:spPr>
        <p:txBody>
          <a:bodyPr/>
          <a:lstStyle/>
          <a:p>
            <a:r>
              <a:rPr lang="en-US" dirty="0" smtClean="0"/>
              <a:t>Developed in November 2017 with stakeholders</a:t>
            </a:r>
          </a:p>
          <a:p>
            <a:r>
              <a:rPr lang="en-US" dirty="0" smtClean="0"/>
              <a:t>Available </a:t>
            </a:r>
            <a:r>
              <a:rPr lang="en-US" dirty="0"/>
              <a:t>on </a:t>
            </a:r>
            <a:r>
              <a:rPr lang="en-US" dirty="0" smtClean="0"/>
              <a:t>MDP websites</a:t>
            </a:r>
          </a:p>
          <a:p>
            <a:r>
              <a:rPr lang="en-US" dirty="0" smtClean="0"/>
              <a:t>Shared with all WHO regional offices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374511" y="597675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2"/>
              </a:rPr>
              <a:t>https://mectizan.org/news-resources/mec-guide-for-donations-of-mectizan-in-ida-countries</a:t>
            </a:r>
            <a:r>
              <a:rPr lang="en-US" dirty="0" smtClean="0">
                <a:hlinkClick r:id="rId2"/>
              </a:rPr>
              <a:t>/#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6756" y="1017168"/>
            <a:ext cx="3651480" cy="4758600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4640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8979" y="-138374"/>
            <a:ext cx="10515600" cy="1325563"/>
          </a:xfrm>
        </p:spPr>
        <p:txBody>
          <a:bodyPr/>
          <a:lstStyle/>
          <a:p>
            <a:pPr lvl="0"/>
            <a:r>
              <a:rPr lang="en-US" b="1" dirty="0"/>
              <a:t>Country eligibility to receive Mectizan for IDA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022" y="1408936"/>
            <a:ext cx="11065397" cy="4351338"/>
          </a:xfrm>
        </p:spPr>
        <p:txBody>
          <a:bodyPr>
            <a:normAutofit/>
          </a:bodyPr>
          <a:lstStyle/>
          <a:p>
            <a:r>
              <a:rPr lang="en-US" b="1" dirty="0"/>
              <a:t>Epidemiological </a:t>
            </a:r>
            <a:r>
              <a:rPr lang="en-US" b="1" dirty="0" smtClean="0"/>
              <a:t>eligibility</a:t>
            </a:r>
          </a:p>
          <a:p>
            <a:pPr lvl="1"/>
            <a:r>
              <a:rPr lang="en-US" b="1" dirty="0" smtClean="0"/>
              <a:t>Non co-endemic for onchocerciasis with: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IUs that have not started or have fewer than 4 effective rounds of DEC and </a:t>
            </a:r>
            <a:r>
              <a:rPr lang="en-US" dirty="0" err="1"/>
              <a:t>Albendazole</a:t>
            </a:r>
            <a:r>
              <a:rPr lang="en-US" dirty="0"/>
              <a:t>; 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IUs that have not met the appropriate epidemiological targets in sentinel and spot-check site surveys or in transmission assessment survey (TAS) despite meeting drug coverage targets; 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communities where post-MDA or post-validation surveillance identified infection suggesting local </a:t>
            </a:r>
            <a:r>
              <a:rPr lang="en-US" dirty="0" smtClean="0"/>
              <a:t>transmission</a:t>
            </a:r>
            <a:r>
              <a:rPr lang="en-US" dirty="0" smtClean="0"/>
              <a:t>.</a:t>
            </a:r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76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7997" y="-45776"/>
            <a:ext cx="10515600" cy="1325563"/>
          </a:xfrm>
        </p:spPr>
        <p:txBody>
          <a:bodyPr/>
          <a:lstStyle/>
          <a:p>
            <a:pPr lvl="0"/>
            <a:r>
              <a:rPr lang="en-US" b="1" dirty="0"/>
              <a:t>Country eligibility to receive Mectizan for IDA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354238"/>
            <a:ext cx="11065397" cy="4822725"/>
          </a:xfrm>
        </p:spPr>
        <p:txBody>
          <a:bodyPr>
            <a:normAutofit/>
          </a:bodyPr>
          <a:lstStyle/>
          <a:p>
            <a:pPr marL="228600" lvl="1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3200" b="1" dirty="0" smtClean="0"/>
              <a:t>Political </a:t>
            </a:r>
            <a:r>
              <a:rPr lang="en-US" sz="3200" b="1" dirty="0"/>
              <a:t>commitment</a:t>
            </a:r>
          </a:p>
          <a:p>
            <a:pPr lvl="1"/>
            <a:r>
              <a:rPr lang="en-US" b="1" dirty="0"/>
              <a:t>revised elimination </a:t>
            </a:r>
            <a:r>
              <a:rPr lang="en-US" b="1" dirty="0" smtClean="0"/>
              <a:t>strategic plan </a:t>
            </a:r>
            <a:r>
              <a:rPr lang="en-US" dirty="0" smtClean="0"/>
              <a:t>with </a:t>
            </a:r>
            <a:r>
              <a:rPr lang="en-US" dirty="0"/>
              <a:t>a redefined new elimination target and </a:t>
            </a:r>
            <a:r>
              <a:rPr lang="en-US" b="1" dirty="0"/>
              <a:t>adoption of IDA as a </a:t>
            </a:r>
            <a:r>
              <a:rPr lang="en-US" b="1" dirty="0" smtClean="0"/>
              <a:t>strategy </a:t>
            </a:r>
            <a:r>
              <a:rPr lang="en-US" dirty="0" smtClean="0"/>
              <a:t>to accelerate the elimination of LF</a:t>
            </a:r>
            <a:endParaRPr lang="en-US" b="1" dirty="0"/>
          </a:p>
          <a:p>
            <a:pPr lvl="1"/>
            <a:r>
              <a:rPr lang="en-US" dirty="0" smtClean="0"/>
              <a:t>If required, </a:t>
            </a:r>
            <a:r>
              <a:rPr lang="en-US" b="1" dirty="0" smtClean="0"/>
              <a:t>register </a:t>
            </a:r>
            <a:r>
              <a:rPr lang="en-US" b="1" dirty="0"/>
              <a:t>the donated medicine </a:t>
            </a:r>
            <a:r>
              <a:rPr lang="en-US" dirty="0"/>
              <a:t>with the relevant national regulatory </a:t>
            </a:r>
            <a:r>
              <a:rPr lang="en-US" dirty="0" smtClean="0"/>
              <a:t>authorities</a:t>
            </a:r>
            <a:endParaRPr lang="en-US" dirty="0"/>
          </a:p>
          <a:p>
            <a:pPr lvl="1"/>
            <a:r>
              <a:rPr lang="en-US" dirty="0" smtClean="0"/>
              <a:t>ensure </a:t>
            </a:r>
            <a:r>
              <a:rPr lang="en-US" b="1" dirty="0"/>
              <a:t>free entry of Mectizan </a:t>
            </a:r>
            <a:r>
              <a:rPr lang="en-US" dirty="0"/>
              <a:t>into the country without imposing duty, tax, or other costs</a:t>
            </a:r>
          </a:p>
          <a:p>
            <a:pPr lvl="1"/>
            <a:r>
              <a:rPr lang="en-US" b="1" dirty="0" smtClean="0"/>
              <a:t>One time endorsement of the </a:t>
            </a:r>
            <a:r>
              <a:rPr lang="en-US" b="1" dirty="0"/>
              <a:t>agreement </a:t>
            </a:r>
            <a:r>
              <a:rPr lang="en-US" b="1" dirty="0" smtClean="0"/>
              <a:t>(Annex 2</a:t>
            </a:r>
            <a:r>
              <a:rPr lang="en-US" b="1" smtClean="0"/>
              <a:t>)</a:t>
            </a:r>
            <a:r>
              <a:rPr lang="en-US" smtClean="0"/>
              <a:t>. </a:t>
            </a:r>
            <a:endParaRPr lang="en-US" smtClean="0"/>
          </a:p>
          <a:p>
            <a:pPr marL="457200" lvl="1" indent="0">
              <a:buNone/>
            </a:pPr>
            <a:endParaRPr lang="en-US" dirty="0" smtClean="0"/>
          </a:p>
          <a:p>
            <a:pPr marL="228600" lvl="1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3200" b="1" dirty="0"/>
              <a:t>Ability to plan and implement IDA with high coverage</a:t>
            </a:r>
          </a:p>
          <a:p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67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Application forms</a:t>
            </a:r>
          </a:p>
          <a:p>
            <a:pPr lvl="1"/>
            <a:r>
              <a:rPr lang="en-US" dirty="0" smtClean="0"/>
              <a:t>IDA version of the JAP elaborated by WHO (not </a:t>
            </a:r>
            <a:r>
              <a:rPr lang="en-US" u="sng" dirty="0" smtClean="0"/>
              <a:t>yet </a:t>
            </a:r>
            <a:r>
              <a:rPr lang="en-US" u="sng" dirty="0"/>
              <a:t>WHO-NTD website </a:t>
            </a:r>
            <a:r>
              <a:rPr lang="en-US" u="sng" dirty="0" smtClean="0"/>
              <a:t>)</a:t>
            </a:r>
            <a:endParaRPr lang="en-US" dirty="0" smtClean="0"/>
          </a:p>
          <a:p>
            <a:r>
              <a:rPr lang="en-US" dirty="0" smtClean="0"/>
              <a:t>Application submission</a:t>
            </a:r>
          </a:p>
          <a:p>
            <a:pPr lvl="1"/>
            <a:r>
              <a:rPr lang="en-US" dirty="0" smtClean="0"/>
              <a:t>same as the JAP </a:t>
            </a:r>
          </a:p>
          <a:p>
            <a:pPr lvl="1"/>
            <a:r>
              <a:rPr lang="en-US" dirty="0" smtClean="0"/>
              <a:t>with copy to </a:t>
            </a:r>
            <a:r>
              <a:rPr lang="en-US" dirty="0" smtClean="0">
                <a:hlinkClick r:id="rId2"/>
              </a:rPr>
              <a:t>Mectizan@Mectizan.org</a:t>
            </a:r>
            <a:r>
              <a:rPr lang="en-US" dirty="0" smtClean="0"/>
              <a:t> along with:</a:t>
            </a:r>
          </a:p>
          <a:p>
            <a:pPr lvl="2"/>
            <a:r>
              <a:rPr lang="en-US" dirty="0"/>
              <a:t>the revised </a:t>
            </a:r>
            <a:r>
              <a:rPr lang="en-US" dirty="0" smtClean="0"/>
              <a:t>strategic plan </a:t>
            </a:r>
            <a:r>
              <a:rPr lang="en-US" dirty="0"/>
              <a:t>with IDA adopted by the </a:t>
            </a:r>
            <a:r>
              <a:rPr lang="en-US" dirty="0" err="1"/>
              <a:t>MoH</a:t>
            </a:r>
            <a:r>
              <a:rPr lang="en-US" dirty="0"/>
              <a:t> </a:t>
            </a:r>
            <a:endParaRPr lang="en-US" dirty="0" smtClean="0"/>
          </a:p>
          <a:p>
            <a:pPr lvl="2"/>
            <a:r>
              <a:rPr lang="en-US" dirty="0" smtClean="0"/>
              <a:t>the </a:t>
            </a:r>
            <a:r>
              <a:rPr lang="en-US" dirty="0"/>
              <a:t>annual plan including districts targeted for IDA and the strategy to implement IDA with high coverage and post intervention M&amp;E</a:t>
            </a:r>
          </a:p>
          <a:p>
            <a:pPr lvl="2"/>
            <a:r>
              <a:rPr lang="en-US" dirty="0"/>
              <a:t>evidence of eligibility for IDA for each </a:t>
            </a:r>
            <a:r>
              <a:rPr lang="en-US" dirty="0" smtClean="0"/>
              <a:t>district</a:t>
            </a:r>
          </a:p>
          <a:p>
            <a:pPr lvl="2"/>
            <a:r>
              <a:rPr lang="en-US" b="1" dirty="0"/>
              <a:t>Signed agreement to receive </a:t>
            </a:r>
            <a:r>
              <a:rPr lang="en-US" b="1" dirty="0" smtClean="0"/>
              <a:t>Mectizan under conditions described in annex 2</a:t>
            </a:r>
            <a:endParaRPr lang="en-US" b="1" dirty="0"/>
          </a:p>
          <a:p>
            <a:pPr marL="914400" lvl="2" indent="0">
              <a:buNone/>
            </a:pPr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82591" y="6127234"/>
            <a:ext cx="95915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*www.who.int/neglected_diseases/preventive_chemotherapy/reporting/en/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69021" y="122057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en-US" sz="3600" b="1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Mectizan application for IDA and </a:t>
            </a:r>
            <a:r>
              <a:rPr lang="en-US" altLang="en-US" sz="3600" b="1" dirty="0" smtClean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drug allocation and supply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9111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729" y="1636621"/>
            <a:ext cx="7001721" cy="480468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Application approval and shipment process</a:t>
            </a:r>
          </a:p>
          <a:p>
            <a:pPr lvl="1"/>
            <a:r>
              <a:rPr lang="en-US" dirty="0"/>
              <a:t>Applicants will be notified of the decision in </a:t>
            </a:r>
            <a:r>
              <a:rPr lang="en-US" dirty="0" smtClean="0"/>
              <a:t>writing</a:t>
            </a:r>
          </a:p>
          <a:p>
            <a:pPr lvl="2"/>
            <a:r>
              <a:rPr lang="en-US" dirty="0"/>
              <a:t>If approved, an approval notice will be </a:t>
            </a:r>
            <a:r>
              <a:rPr lang="en-US" dirty="0" smtClean="0"/>
              <a:t>sent to the applicant with cc to partners </a:t>
            </a:r>
          </a:p>
          <a:p>
            <a:pPr lvl="2"/>
            <a:r>
              <a:rPr lang="en-US" dirty="0" smtClean="0"/>
              <a:t>The </a:t>
            </a:r>
            <a:r>
              <a:rPr lang="en-US" dirty="0"/>
              <a:t>approval notice triggers the shipment </a:t>
            </a:r>
            <a:r>
              <a:rPr lang="en-US" dirty="0" smtClean="0"/>
              <a:t>process</a:t>
            </a:r>
          </a:p>
          <a:p>
            <a:pPr marL="914400" lvl="2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Medicines shipped from France</a:t>
            </a:r>
            <a:endParaRPr lang="en-US" dirty="0"/>
          </a:p>
          <a:p>
            <a:pPr lvl="2"/>
            <a:r>
              <a:rPr lang="en-US" dirty="0" smtClean="0"/>
              <a:t>An international  forwarder (</a:t>
            </a:r>
            <a:r>
              <a:rPr lang="en-GB" dirty="0" smtClean="0"/>
              <a:t>Walker </a:t>
            </a:r>
            <a:r>
              <a:rPr lang="en-GB" dirty="0"/>
              <a:t>International </a:t>
            </a:r>
            <a:r>
              <a:rPr lang="en-GB" dirty="0" smtClean="0"/>
              <a:t>Transportation, Netherlands) </a:t>
            </a:r>
            <a:r>
              <a:rPr lang="en-US" dirty="0" smtClean="0"/>
              <a:t>will contract a local clearing agent to assist with the local arrangement including the tax exemption paperwork </a:t>
            </a:r>
          </a:p>
          <a:p>
            <a:pPr lvl="2"/>
            <a:r>
              <a:rPr lang="en-US" dirty="0"/>
              <a:t>By air</a:t>
            </a:r>
          </a:p>
          <a:p>
            <a:pPr lvl="2"/>
            <a:r>
              <a:rPr lang="en-US" dirty="0" smtClean="0"/>
              <a:t>Delivered to the designated </a:t>
            </a:r>
            <a:r>
              <a:rPr lang="en-US" dirty="0"/>
              <a:t>warehouse free of charge </a:t>
            </a:r>
            <a:r>
              <a:rPr lang="en-US" dirty="0" smtClean="0"/>
              <a:t>(</a:t>
            </a:r>
            <a:r>
              <a:rPr lang="en-US" dirty="0"/>
              <a:t>i</a:t>
            </a:r>
            <a:r>
              <a:rPr lang="en-US" dirty="0" smtClean="0"/>
              <a:t>ncoterm: DDP)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69021" y="122057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en-US" sz="3600" b="1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Mectizan application for IDA and </a:t>
            </a:r>
            <a:r>
              <a:rPr lang="en-US" altLang="en-US" sz="3600" b="1" dirty="0" smtClean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drug allocation and supply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2360" y="1447620"/>
            <a:ext cx="3782993" cy="50051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8101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0165" y="104695"/>
            <a:ext cx="10515600" cy="1325563"/>
          </a:xfrm>
        </p:spPr>
        <p:txBody>
          <a:bodyPr/>
          <a:lstStyle/>
          <a:p>
            <a:r>
              <a:rPr lang="en-US" dirty="0" smtClean="0"/>
              <a:t>	</a:t>
            </a:r>
            <a:r>
              <a:rPr lang="en-US" dirty="0" smtClean="0"/>
              <a:t>2018 donations </a:t>
            </a:r>
            <a:r>
              <a:rPr lang="en-US" dirty="0" smtClean="0"/>
              <a:t>for IDA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WPRO: 	5 countries (already shipped)</a:t>
            </a:r>
          </a:p>
          <a:p>
            <a:r>
              <a:rPr lang="en-US" dirty="0" smtClean="0"/>
              <a:t>SEARO: 	1 country (application in process) </a:t>
            </a:r>
          </a:p>
          <a:p>
            <a:r>
              <a:rPr lang="en-US" dirty="0" smtClean="0"/>
              <a:t>AFRO: 	1 country (already shipped)</a:t>
            </a:r>
          </a:p>
          <a:p>
            <a:r>
              <a:rPr lang="en-US" dirty="0" smtClean="0"/>
              <a:t>EMRO:	1 country (under shipment)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00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7095</TotalTime>
  <Words>414</Words>
  <Application>Microsoft Office PowerPoint</Application>
  <PresentationFormat>Widescreen</PresentationFormat>
  <Paragraphs>61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Courier New</vt:lpstr>
      <vt:lpstr>Times New Roman</vt:lpstr>
      <vt:lpstr>Office Theme</vt:lpstr>
      <vt:lpstr>Custom Design</vt:lpstr>
      <vt:lpstr>Mectizan Donation for IDA countries</vt:lpstr>
      <vt:lpstr>MSD’s response to the New WHO Guidelines</vt:lpstr>
      <vt:lpstr>Mectizan Donation guide for IDA</vt:lpstr>
      <vt:lpstr>Country eligibility to receive Mectizan for IDA</vt:lpstr>
      <vt:lpstr>Country eligibility to receive Mectizan for IDA</vt:lpstr>
      <vt:lpstr>Mectizan application for IDA and drug allocation and supply</vt:lpstr>
      <vt:lpstr>Mectizan application for IDA and drug allocation and supply</vt:lpstr>
      <vt:lpstr> 2018 donations for IDA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Yao Sodahlon</dc:creator>
  <cp:lastModifiedBy>Yao Sodahlon</cp:lastModifiedBy>
  <cp:revision>230</cp:revision>
  <dcterms:created xsi:type="dcterms:W3CDTF">2017-10-29T18:08:26Z</dcterms:created>
  <dcterms:modified xsi:type="dcterms:W3CDTF">2018-09-24T23:01:26Z</dcterms:modified>
</cp:coreProperties>
</file>