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98" r:id="rId5"/>
    <p:sldMasterId id="2147483708" r:id="rId6"/>
    <p:sldMasterId id="2147483718" r:id="rId7"/>
    <p:sldMasterId id="2147483724" r:id="rId8"/>
  </p:sldMasterIdLst>
  <p:notesMasterIdLst>
    <p:notesMasterId r:id="rId16"/>
  </p:notesMasterIdLst>
  <p:handoutMasterIdLst>
    <p:handoutMasterId r:id="rId17"/>
  </p:handoutMasterIdLst>
  <p:sldIdLst>
    <p:sldId id="257" r:id="rId9"/>
    <p:sldId id="258" r:id="rId10"/>
    <p:sldId id="267" r:id="rId11"/>
    <p:sldId id="372" r:id="rId12"/>
    <p:sldId id="371" r:id="rId13"/>
    <p:sldId id="262" r:id="rId14"/>
    <p:sldId id="263" r:id="rId15"/>
  </p:sldIdLst>
  <p:sldSz cx="24001413" cy="1800066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14319" userDrawn="1">
          <p15:clr>
            <a:srgbClr val="A4A3A4"/>
          </p15:clr>
        </p15:guide>
        <p15:guide id="3" pos="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F5F"/>
    <a:srgbClr val="177F7B"/>
    <a:srgbClr val="175781"/>
    <a:srgbClr val="F29661"/>
    <a:srgbClr val="FFD863"/>
    <a:srgbClr val="FEE6A5"/>
    <a:srgbClr val="178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909" autoAdjust="0"/>
  </p:normalViewPr>
  <p:slideViewPr>
    <p:cSldViewPr snapToGrid="0" showGuides="1">
      <p:cViewPr varScale="1">
        <p:scale>
          <a:sx n="22" d="100"/>
          <a:sy n="22" d="100"/>
        </p:scale>
        <p:origin x="1384" y="92"/>
      </p:cViewPr>
      <p:guideLst>
        <p:guide orient="horz" pos="340"/>
        <p:guide pos="14319"/>
        <p:guide pos="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FA80B-6ED6-4C52-B740-469F5A33C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79DD2-9263-40B0-ACC4-E2E591FF2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26CA-5B60-41ED-BD56-3C12D1A73786}" type="datetimeFigureOut">
              <a:rPr lang="en-GB" smtClean="0"/>
              <a:t>22/09/2018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F04BF-93E2-4866-B69E-74AE4D8CD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C06A5-F0BD-4948-B6BE-17B2A931D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5AA1-93C4-4E76-9032-A1F044A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7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113" cy="4661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224" y="0"/>
            <a:ext cx="3026113" cy="4661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4C53E-40CD-42E5-BD75-6E19A9F248B3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334" y="4468171"/>
            <a:ext cx="5588333" cy="36546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586"/>
            <a:ext cx="3026113" cy="466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224" y="8817586"/>
            <a:ext cx="3026113" cy="466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C974-0AB9-432C-A789-E8AA61D77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MMDP Project in Ethiopia: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Hydrocele surgery and lymphedema case management in </a:t>
            </a:r>
            <a:r>
              <a:rPr lang="en-US" dirty="0" err="1"/>
              <a:t>Beneshangul</a:t>
            </a:r>
            <a:r>
              <a:rPr lang="en-US" dirty="0"/>
              <a:t>, </a:t>
            </a:r>
            <a:r>
              <a:rPr lang="en-US" dirty="0" err="1"/>
              <a:t>Gambella</a:t>
            </a:r>
            <a:r>
              <a:rPr lang="en-US" dirty="0"/>
              <a:t>, Oromia, and Tigray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Burden assessments conducted in all LF-endemic woredas in project-supported woredas in these regions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END Fund funding is from The Reaching the Last Mile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ENVISION is an eight-year award that runs through Sept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USAID has selected RTI for the five-year Control &amp; Elimination of Neglected Tropical Diseases – Element Two (CEP-NTD) Project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Partners (8): The Carter Center, Fred Hollows Foundation, IMA World Health, Light for the World, Results for Development (R4D), Save the Children, </a:t>
            </a:r>
            <a:r>
              <a:rPr lang="en-US" dirty="0" err="1"/>
              <a:t>Sightsavers</a:t>
            </a:r>
            <a:r>
              <a:rPr lang="en-US" dirty="0"/>
              <a:t>, and WI-HER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Countries (13): Bangladesh, DRC, Ethiopia, Haiti, Indonesia, Laos, Mozambique, Nepal, Nigeria, Philippines, Tanzania, Uganda, and Vietnam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far, 95% of ENVISION-supported TAS (TAS1) have “passed” (e.g., met the criteria for stopping MDA), and 96% of the first post-MDA surveillance TAS (TAS2) have passed, with an overall passing rate of 98% to 99% since 2016. In total, 82% of IUs have passed ENVISION-supported pre-TAS.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208 million people in ENVISION-supported countries—or 40% of the total at-risk population—are now living in areas where criteria to stop LF have been achieved.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FY19, more than 43.2 million people in 218 districts are targeted for LF MDA with ENVISION support, a decrease from the 56.6 million targeted in FY18.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FY19, ENVISION plans to support approximately 140 TASs covering 216 implementation units (IUs)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Photo: Indonesia,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EC974-0AB9-432C-A789-E8AA61D774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5">
            <a:extLst>
              <a:ext uri="{FF2B5EF4-FFF2-40B4-BE49-F238E27FC236}">
                <a16:creationId xmlns:a16="http://schemas.microsoft.com/office/drawing/2014/main" id="{853370F7-A241-46C9-BB2A-B8A1FBBC2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4377" y="6623517"/>
            <a:ext cx="10595150" cy="1415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7EE9C4-E66E-48B2-8096-34D6F7574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4377" y="10726483"/>
            <a:ext cx="6098012" cy="12913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6000">
                <a:solidFill>
                  <a:srgbClr val="175781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F0D9197-EA20-4B57-A4F5-0290DD893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4377" y="12091136"/>
            <a:ext cx="6098012" cy="14615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540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267DFB-D001-44F3-91DC-2F300C2B7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9387" y="14000649"/>
            <a:ext cx="6098012" cy="1250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4950">
                <a:solidFill>
                  <a:srgbClr val="F29661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1252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10001" userDrawn="1">
          <p15:clr>
            <a:srgbClr val="FBAE40"/>
          </p15:clr>
        </p15:guide>
        <p15:guide id="6" pos="7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5630780"/>
            <a:ext cx="20766377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08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1800226"/>
            <a:ext cx="20766377" cy="131412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69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25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134">
          <p15:clr>
            <a:srgbClr val="FBAE40"/>
          </p15:clr>
        </p15:guide>
        <p15:guide id="7" orient="horz" pos="2721">
          <p15:clr>
            <a:srgbClr val="FBAE40"/>
          </p15:clr>
        </p15:guide>
        <p15:guide id="8" pos="79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81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56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134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  <p15:guide id="8" pos="79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01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24001416" cy="4200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150"/>
              </a:spcBef>
              <a:defRPr/>
            </a:lvl1pPr>
            <a:lvl2pPr>
              <a:spcBef>
                <a:spcPts val="315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2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5630779"/>
            <a:ext cx="20766377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40677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630779"/>
            <a:ext cx="9721774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5630864"/>
            <a:ext cx="9721775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85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5630696"/>
            <a:ext cx="9694390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5630780"/>
            <a:ext cx="9721774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1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EEB86BA1-622F-4606-AF6E-A2C127257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00225"/>
            <a:ext cx="87999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E7D2A8-5C64-481A-AB36-8D5C8F2A2CC4}"/>
              </a:ext>
            </a:extLst>
          </p:cNvPr>
          <p:cNvGrpSpPr/>
          <p:nvPr userDrawn="1"/>
        </p:nvGrpSpPr>
        <p:grpSpPr>
          <a:xfrm>
            <a:off x="6271263" y="16309318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A8823F24-9625-4D63-B671-8B8B6984A5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D9D2499-A5B2-4861-94DC-AF9E5D2C7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D7F4BEAA-9833-4887-ABA1-134A9B51B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9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05" r:id="rId4"/>
    <p:sldLayoutId id="2147483729" r:id="rId5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134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985" userDrawn="1">
          <p15:clr>
            <a:srgbClr val="F26B43"/>
          </p15:clr>
        </p15:guide>
        <p15:guide id="8" pos="75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8DC7E4-E1FC-47FD-9EBA-7B96FC96E3BE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D2B88C41-BFDB-436E-A64E-D451867461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ECB9AF87-3F6D-4B20-B853-E252A088D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A27BD7FF-ECCD-429D-98CA-835ABDA5A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48627A62-17FF-44FB-91BD-791B3531E8B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134" userDrawn="1">
          <p15:clr>
            <a:srgbClr val="F26B43"/>
          </p15:clr>
        </p15:guide>
        <p15:guide id="8" pos="798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D9072-FA9A-4E92-946E-F5B04A5B0B5A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23D44B19-D83F-471F-B8C1-935B7C5C7F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22A14161-59EC-4513-915F-CB0D1131F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611F892A-C23F-4D45-A40D-B908DE5C3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CB64195E-6779-45AC-BBE4-F2CB2D7293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>
          <p15:clr>
            <a:srgbClr val="F26B43"/>
          </p15:clr>
        </p15:guide>
        <p15:guide id="2" pos="7134">
          <p15:clr>
            <a:srgbClr val="F26B43"/>
          </p15:clr>
        </p15:guide>
        <p15:guide id="3" pos="1010">
          <p15:clr>
            <a:srgbClr val="F26B43"/>
          </p15:clr>
        </p15:guide>
        <p15:guide id="4" orient="horz" pos="1134">
          <p15:clr>
            <a:srgbClr val="F26B43"/>
          </p15:clr>
        </p15:guide>
        <p15:guide id="5" pos="14109">
          <p15:clr>
            <a:srgbClr val="F26B43"/>
          </p15:clr>
        </p15:guide>
        <p15:guide id="6" orient="horz" pos="10478">
          <p15:clr>
            <a:srgbClr val="F26B43"/>
          </p15:clr>
        </p15:guide>
        <p15:guide id="7" pos="7985">
          <p15:clr>
            <a:srgbClr val="F26B43"/>
          </p15:clr>
        </p15:guide>
        <p15:guide id="8" pos="75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376BAB4-41C5-44CC-AEE1-387F924D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RTI International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D04D98-6127-4064-9B3A-50C214CCD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Daniel A. Cohn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220F1D-712D-407A-958E-0F296AA66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Sr Technical Advisor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D5AA19-0667-4FDB-9553-D4C1FF7095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9386" y="14000649"/>
            <a:ext cx="13795098" cy="1250237"/>
          </a:xfrm>
        </p:spPr>
        <p:txBody>
          <a:bodyPr/>
          <a:lstStyle/>
          <a:p>
            <a:r>
              <a:rPr lang="en-GB" sz="5400" dirty="0">
                <a:solidFill>
                  <a:schemeClr val="tx1"/>
                </a:solidFill>
              </a:rPr>
              <a:t>LF NGDO Network Meeting</a:t>
            </a:r>
          </a:p>
          <a:p>
            <a:r>
              <a:rPr lang="en-GB" sz="5400" dirty="0">
                <a:solidFill>
                  <a:schemeClr val="tx1"/>
                </a:solidFill>
              </a:rPr>
              <a:t>Addis Ababa, Ethiopia, 26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66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C4F5F2-210C-4921-AF15-88C818295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RTI International</a:t>
            </a:r>
            <a:r>
              <a:rPr lang="en-US" dirty="0"/>
              <a:t>: to improve the human condition by turning knowledge into practice.</a:t>
            </a:r>
          </a:p>
          <a:p>
            <a:endParaRPr lang="en-US" b="1" dirty="0"/>
          </a:p>
          <a:p>
            <a:r>
              <a:rPr lang="en-US" b="1" dirty="0"/>
              <a:t>ENVISION Goal</a:t>
            </a:r>
            <a:r>
              <a:rPr lang="en-US" dirty="0"/>
              <a:t>: Contribute to the global goal of reducing the burden of targeted NTDs so that they are no longer a public health problem</a:t>
            </a:r>
          </a:p>
          <a:p>
            <a:pPr marL="900009" lvl="1" indent="0">
              <a:buNone/>
            </a:pPr>
            <a:endParaRPr lang="en-US" dirty="0"/>
          </a:p>
          <a:p>
            <a:r>
              <a:rPr lang="en-US" dirty="0"/>
              <a:t>Also involved in:</a:t>
            </a:r>
          </a:p>
          <a:p>
            <a:pPr lvl="1"/>
            <a:r>
              <a:rPr lang="en-US" dirty="0"/>
              <a:t>USAID MMDP Project, managed by HKI (implemented by RTI in Ethiopia)</a:t>
            </a:r>
          </a:p>
          <a:p>
            <a:pPr lvl="1"/>
            <a:r>
              <a:rPr lang="en-US" dirty="0"/>
              <a:t>END Fund-supported MDA for LF and other NTDs (Senegal)</a:t>
            </a:r>
          </a:p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A2F8B34-EF89-4068-8C57-D674104C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63510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BD473-1365-44DA-AEE0-AD27BEA3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 19+ countries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97A9FEE-7B68-4929-92D0-A10C9CB77B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678" r="15678"/>
          <a:stretch>
            <a:fillRect/>
          </a:stretch>
        </p:blipFill>
        <p:spPr>
          <a:xfrm>
            <a:off x="11845087" y="3976688"/>
            <a:ext cx="10552951" cy="1153001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48DF07-ECE6-4BEE-93AF-A9D8AD9189A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603375" y="4319588"/>
            <a:ext cx="9721850" cy="11530012"/>
          </a:xfrm>
          <a:prstGeom prst="rect">
            <a:avLst/>
          </a:prstGeom>
          <a:noFill/>
        </p:spPr>
        <p:txBody>
          <a:bodyPr vert="horz" lIns="180007" tIns="90003" rIns="180007" bIns="900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Bangladesh                              Nigeria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Benin                                      Philippines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Cambodia                                Senegal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Cameroon                               Tanzania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DRC                                          Uganda 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Ethiopia                                   Vietnam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Guinea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Haiti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Indonesia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Laos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Mali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Mozambique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Nepal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75781"/>
                </a:solidFill>
                <a:latin typeface="Droid Sans"/>
              </a:rPr>
              <a:t>Nigeria </a:t>
            </a:r>
          </a:p>
        </p:txBody>
      </p:sp>
    </p:spTree>
    <p:extLst>
      <p:ext uri="{BB962C8B-B14F-4D97-AF65-F5344CB8AC3E}">
        <p14:creationId xmlns:p14="http://schemas.microsoft.com/office/powerpoint/2010/main" val="202137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A8BCC6-1E4F-49DE-A571-38CBAB940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300" b="1" dirty="0">
                <a:solidFill>
                  <a:schemeClr val="accent1"/>
                </a:solidFill>
              </a:rPr>
              <a:t>Led by RTI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ENVISION Global and </a:t>
            </a:r>
            <a:r>
              <a:rPr lang="fr-FR" dirty="0" err="1"/>
              <a:t>Implementing</a:t>
            </a:r>
            <a:r>
              <a:rPr lang="fr-FR" dirty="0"/>
              <a:t> </a:t>
            </a:r>
            <a:r>
              <a:rPr lang="fr-FR" dirty="0" err="1"/>
              <a:t>Partners</a:t>
            </a:r>
            <a:endParaRPr lang="fr-F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5B54E1-DEAC-4E1A-8379-90BDDB922D89}"/>
              </a:ext>
            </a:extLst>
          </p:cNvPr>
          <p:cNvSpPr/>
          <p:nvPr/>
        </p:nvSpPr>
        <p:spPr bwMode="auto">
          <a:xfrm>
            <a:off x="1334540" y="11808463"/>
            <a:ext cx="4604818" cy="44665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20004" rIns="0" bIns="120004" numCol="1" rtlCol="0" anchor="ctr" anchorCtr="0" compatLnSpc="1">
            <a:prstTxWarp prst="textNoShape">
              <a:avLst/>
            </a:prstTxWarp>
          </a:bodyPr>
          <a:lstStyle/>
          <a:p>
            <a:pPr algn="ctr" defTabSz="2400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USAID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B2360D-B7DD-4A01-97A4-049740A3EB85}"/>
              </a:ext>
            </a:extLst>
          </p:cNvPr>
          <p:cNvSpPr/>
          <p:nvPr/>
        </p:nvSpPr>
        <p:spPr bwMode="auto">
          <a:xfrm>
            <a:off x="6649829" y="11839706"/>
            <a:ext cx="4604820" cy="44665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20004" rIns="0" bIns="120004" numCol="1" rtlCol="0" anchor="ctr" anchorCtr="0" compatLnSpc="1">
            <a:prstTxWarp prst="textNoShape">
              <a:avLst/>
            </a:prstTxWarp>
          </a:bodyPr>
          <a:lstStyle/>
          <a:p>
            <a:pPr algn="ctr" defTabSz="2400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chemeClr val="bg1"/>
                </a:solidFill>
              </a:rPr>
              <a:t>Ministries of Health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9DA44-F1AC-4FC8-8EF6-73A03547E55C}"/>
              </a:ext>
            </a:extLst>
          </p:cNvPr>
          <p:cNvSpPr/>
          <p:nvPr/>
        </p:nvSpPr>
        <p:spPr bwMode="auto">
          <a:xfrm>
            <a:off x="11893870" y="11777179"/>
            <a:ext cx="4604820" cy="4529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20004" rIns="0" bIns="120004" numCol="1" rtlCol="0" anchor="ctr" anchorCtr="0" compatLnSpc="1">
            <a:prstTxWarp prst="textNoShape">
              <a:avLst/>
            </a:prstTxWarp>
          </a:bodyPr>
          <a:lstStyle/>
          <a:p>
            <a:pPr algn="ctr" defTabSz="2400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WHO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9BD6A-5291-4C7B-B14C-87A667EAECDB}"/>
              </a:ext>
            </a:extLst>
          </p:cNvPr>
          <p:cNvSpPr/>
          <p:nvPr/>
        </p:nvSpPr>
        <p:spPr>
          <a:xfrm>
            <a:off x="948043" y="6192200"/>
            <a:ext cx="7935261" cy="452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CBM</a:t>
            </a:r>
            <a:r>
              <a:rPr lang="en-US" sz="4725" dirty="0">
                <a:solidFill>
                  <a:srgbClr val="595959"/>
                </a:solidFill>
              </a:rPr>
              <a:t> </a:t>
            </a:r>
            <a:r>
              <a:rPr lang="en-US" sz="4950" dirty="0">
                <a:solidFill>
                  <a:srgbClr val="175781"/>
                </a:solidFill>
                <a:latin typeface="Droid Sans"/>
              </a:rPr>
              <a:t>International</a:t>
            </a:r>
          </a:p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The Carter Center</a:t>
            </a:r>
          </a:p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Fred Hollows Foundation</a:t>
            </a:r>
          </a:p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Helen Keller International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CBC0F4-CDDC-4E8D-9251-175A0C14AF32}"/>
              </a:ext>
            </a:extLst>
          </p:cNvPr>
          <p:cNvCxnSpPr/>
          <p:nvPr/>
        </p:nvCxnSpPr>
        <p:spPr>
          <a:xfrm>
            <a:off x="8883303" y="6360271"/>
            <a:ext cx="0" cy="4130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9C60C52-8AF7-4974-8B2D-FD345903E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" t="12791" r="28062" b="1524"/>
          <a:stretch/>
        </p:blipFill>
        <p:spPr>
          <a:xfrm>
            <a:off x="17209161" y="3441032"/>
            <a:ext cx="6563546" cy="125167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2E5B31-D641-4659-BFB5-F8875FA9DC52}"/>
              </a:ext>
            </a:extLst>
          </p:cNvPr>
          <p:cNvSpPr/>
          <p:nvPr/>
        </p:nvSpPr>
        <p:spPr bwMode="auto">
          <a:xfrm rot="5400000" flipH="1" flipV="1">
            <a:off x="12060931" y="9548918"/>
            <a:ext cx="12516723" cy="18191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0009" tIns="120004" rIns="240009" bIns="120004" numCol="1" rtlCol="0" anchor="t" anchorCtr="0" compatLnSpc="1">
            <a:prstTxWarp prst="textNoShape">
              <a:avLst/>
            </a:prstTxWarp>
          </a:bodyPr>
          <a:lstStyle/>
          <a:p>
            <a:pPr defTabSz="24001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725" dirty="0"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42C878-1955-434D-B72E-66970AF53A30}"/>
              </a:ext>
            </a:extLst>
          </p:cNvPr>
          <p:cNvCxnSpPr>
            <a:cxnSpLocks/>
          </p:cNvCxnSpPr>
          <p:nvPr/>
        </p:nvCxnSpPr>
        <p:spPr>
          <a:xfrm>
            <a:off x="16303328" y="16716888"/>
            <a:ext cx="76699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4D39FA0-071D-4CFD-AAD8-DD20F9C92771}"/>
              </a:ext>
            </a:extLst>
          </p:cNvPr>
          <p:cNvSpPr/>
          <p:nvPr/>
        </p:nvSpPr>
        <p:spPr bwMode="auto">
          <a:xfrm>
            <a:off x="17137914" y="11870971"/>
            <a:ext cx="4714336" cy="44352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20004" rIns="0" bIns="120004" numCol="1" rtlCol="0" anchor="ctr" anchorCtr="0" compatLnSpc="1">
            <a:prstTxWarp prst="textNoShape">
              <a:avLst/>
            </a:prstTxWarp>
          </a:bodyPr>
          <a:lstStyle/>
          <a:p>
            <a:pPr algn="ctr" defTabSz="2400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chemeClr val="bg1"/>
                </a:solidFill>
              </a:rPr>
              <a:t>Other Stakeholders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FF3015-71BB-4F54-9B14-154B8C31D5BE}"/>
              </a:ext>
            </a:extLst>
          </p:cNvPr>
          <p:cNvSpPr/>
          <p:nvPr/>
        </p:nvSpPr>
        <p:spPr>
          <a:xfrm>
            <a:off x="9377263" y="6187615"/>
            <a:ext cx="7782139" cy="452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IMA World Health</a:t>
            </a:r>
          </a:p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Light for the World</a:t>
            </a:r>
          </a:p>
          <a:p>
            <a:pPr>
              <a:lnSpc>
                <a:spcPct val="150000"/>
              </a:lnSpc>
            </a:pPr>
            <a:r>
              <a:rPr lang="en-US" sz="4950" dirty="0" err="1">
                <a:solidFill>
                  <a:srgbClr val="175781"/>
                </a:solidFill>
                <a:latin typeface="Droid Sans"/>
              </a:rPr>
              <a:t>Sightsavers</a:t>
            </a:r>
            <a:endParaRPr lang="en-US" sz="4950" dirty="0">
              <a:solidFill>
                <a:srgbClr val="175781"/>
              </a:solidFill>
              <a:latin typeface="Droid Sans"/>
            </a:endParaRPr>
          </a:p>
          <a:p>
            <a:pPr>
              <a:lnSpc>
                <a:spcPct val="150000"/>
              </a:lnSpc>
            </a:pPr>
            <a:r>
              <a:rPr lang="en-US" sz="4950" dirty="0">
                <a:solidFill>
                  <a:srgbClr val="175781"/>
                </a:solidFill>
                <a:latin typeface="Droid Sans"/>
              </a:rPr>
              <a:t>World Vision</a:t>
            </a:r>
          </a:p>
        </p:txBody>
      </p:sp>
    </p:spTree>
    <p:extLst>
      <p:ext uri="{BB962C8B-B14F-4D97-AF65-F5344CB8AC3E}">
        <p14:creationId xmlns:p14="http://schemas.microsoft.com/office/powerpoint/2010/main" val="2749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C4F5F2-210C-4921-AF15-88C818295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2" y="3817019"/>
            <a:ext cx="12726989" cy="10621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NTD policy development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Strategic planning 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Advocacy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Drug and diagnostics procurement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Capacity strengthening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Disease mapping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Social mobilization 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Mass drug administration (MDA)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Program supervision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Monitoring and evaluation (M&amp;E)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Dossier development</a:t>
            </a:r>
          </a:p>
          <a:p>
            <a:pPr>
              <a:spcBef>
                <a:spcPts val="0"/>
              </a:spcBef>
              <a:spcAft>
                <a:spcPts val="787"/>
              </a:spcAft>
            </a:pPr>
            <a:r>
              <a:rPr lang="en-US" dirty="0"/>
              <a:t>Operational research</a:t>
            </a:r>
          </a:p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A2F8B34-EF89-4068-8C57-D674104C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activities do we support?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009B1-A187-49BE-AE2D-A7B845AB9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4" b="14758"/>
          <a:stretch/>
        </p:blipFill>
        <p:spPr>
          <a:xfrm>
            <a:off x="13182601" y="5352382"/>
            <a:ext cx="10363200" cy="59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4F753-1134-4DC7-8D22-236A532DB3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3840480"/>
            <a:ext cx="20766377" cy="11312434"/>
          </a:xfrm>
        </p:spPr>
        <p:txBody>
          <a:bodyPr/>
          <a:lstStyle/>
          <a:p>
            <a:r>
              <a:rPr lang="en-US" sz="6600" dirty="0"/>
              <a:t>88% of ENVISION-supported districts achieved effective epi coverage for LF MDA (FY17)</a:t>
            </a:r>
            <a:endParaRPr lang="en-GB" sz="6600" dirty="0"/>
          </a:p>
          <a:p>
            <a:r>
              <a:rPr lang="en-GB" sz="6600" dirty="0"/>
              <a:t>Piloted standardized electronic data collection for pre-TAS and TAS</a:t>
            </a:r>
          </a:p>
          <a:p>
            <a:r>
              <a:rPr lang="en-GB" sz="6600" dirty="0"/>
              <a:t>Piloted standardized field implementation training module for TAS</a:t>
            </a:r>
          </a:p>
          <a:p>
            <a:r>
              <a:rPr lang="en-GB" sz="6600" dirty="0"/>
              <a:t>Multi-country analysis of Pre-TAS results</a:t>
            </a:r>
          </a:p>
          <a:p>
            <a:r>
              <a:rPr lang="en-GB" sz="6600" dirty="0"/>
              <a:t>Six countries supported to develop dossiers or pre-dossiers</a:t>
            </a:r>
          </a:p>
          <a:p>
            <a:r>
              <a:rPr lang="en-GB" sz="6600" dirty="0"/>
              <a:t>Vietnam submitted LF elimination dossier to WHO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F99DCC-BF69-407E-B82A-E8CF31E7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in last year </a:t>
            </a:r>
          </a:p>
        </p:txBody>
      </p:sp>
    </p:spTree>
    <p:extLst>
      <p:ext uri="{BB962C8B-B14F-4D97-AF65-F5344CB8AC3E}">
        <p14:creationId xmlns:p14="http://schemas.microsoft.com/office/powerpoint/2010/main" val="249648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64486-B863-402B-8C06-C62222AD1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39" y="3441032"/>
            <a:ext cx="11616874" cy="12724481"/>
          </a:xfrm>
        </p:spPr>
        <p:txBody>
          <a:bodyPr/>
          <a:lstStyle/>
          <a:p>
            <a:pPr marL="914400" indent="-914400">
              <a:buAutoNum type="arabicParenBoth"/>
            </a:pPr>
            <a:r>
              <a:rPr lang="en-US" sz="5400" dirty="0"/>
              <a:t>Ensure quality LF MDA activities</a:t>
            </a:r>
          </a:p>
          <a:p>
            <a:pPr marL="900009" lvl="1" indent="0">
              <a:buNone/>
            </a:pPr>
            <a:r>
              <a:rPr lang="en-GB" sz="5400" dirty="0"/>
              <a:t>- Investigate pre-TAS and TAS failures and improve MDA</a:t>
            </a:r>
          </a:p>
          <a:p>
            <a:pPr marL="914400" indent="-914400">
              <a:buAutoNum type="arabicParenBoth"/>
            </a:pPr>
            <a:r>
              <a:rPr lang="en-US" sz="5400" dirty="0"/>
              <a:t>Implement quality pre-TAS and TAS</a:t>
            </a:r>
          </a:p>
          <a:p>
            <a:pPr marL="914400" indent="-914400">
              <a:buAutoNum type="arabicParenBoth"/>
            </a:pPr>
            <a:r>
              <a:rPr lang="en-US" sz="5400" dirty="0"/>
              <a:t>Prepare for validation</a:t>
            </a:r>
            <a:endParaRPr lang="en-GB" sz="5400" dirty="0"/>
          </a:p>
          <a:p>
            <a:pPr lvl="1"/>
            <a:r>
              <a:rPr lang="en-GB" sz="5400" dirty="0"/>
              <a:t>Data compiled and in secure databases</a:t>
            </a:r>
          </a:p>
          <a:p>
            <a:pPr lvl="1"/>
            <a:r>
              <a:rPr lang="en-GB" sz="5400" dirty="0"/>
              <a:t>Draft dossiers</a:t>
            </a:r>
          </a:p>
          <a:p>
            <a:pPr lvl="1"/>
            <a:r>
              <a:rPr lang="en-GB" sz="5400" dirty="0"/>
              <a:t>Better understanding of MMDP data and services in supported countries</a:t>
            </a:r>
          </a:p>
          <a:p>
            <a:pPr lvl="1"/>
            <a:r>
              <a:rPr lang="en-GB" sz="5400" dirty="0"/>
              <a:t>Post-validation surveillance guidance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C77378-440D-48C7-AAAF-7402FADB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issues for next year/immediate future</a:t>
            </a:r>
            <a:br>
              <a:rPr lang="en-US" dirty="0"/>
            </a:br>
            <a:endParaRPr lang="en-GB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A67CF5D-6479-47FC-94FD-BE1A83118E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r="10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119981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8014CBB3-F5BD-4C8A-96C8-A15CC70DA742}"/>
    </a:ext>
  </a:extLst>
</a:theme>
</file>

<file path=ppt/theme/theme2.xml><?xml version="1.0" encoding="utf-8"?>
<a:theme xmlns:a="http://schemas.openxmlformats.org/drawingml/2006/main" name="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70326A4F-13DE-49C2-A13F-898233EDEAF7}"/>
    </a:ext>
  </a:extLst>
</a:theme>
</file>

<file path=ppt/theme/theme3.xml><?xml version="1.0" encoding="utf-8"?>
<a:theme xmlns:a="http://schemas.openxmlformats.org/drawingml/2006/main" name="Middle page - With subhead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F83D24B5-BA74-44A1-BC57-B90E08DC8A18}"/>
    </a:ext>
  </a:extLst>
</a:theme>
</file>

<file path=ppt/theme/theme4.xml><?xml version="1.0" encoding="utf-8"?>
<a:theme xmlns:a="http://schemas.openxmlformats.org/drawingml/2006/main" name="Middle page - Pictur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388B4C9B-DFEB-4810-8E48-60C8E6244F32}"/>
    </a:ext>
  </a:extLst>
</a:theme>
</file>

<file path=ppt/theme/theme5.xml><?xml version="1.0" encoding="utf-8"?>
<a:theme xmlns:a="http://schemas.openxmlformats.org/drawingml/2006/main" name="1_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13A068DB-A333-4B7D-92DB-6340A94B156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8FED754E6041894F8B7F9DBA2715" ma:contentTypeVersion="22" ma:contentTypeDescription="Create a new document." ma:contentTypeScope="" ma:versionID="a38b86c2bef8190e592b59f71ba8e2f7">
  <xsd:schema xmlns:xsd="http://www.w3.org/2001/XMLSchema" xmlns:xs="http://www.w3.org/2001/XMLSchema" xmlns:p="http://schemas.microsoft.com/office/2006/metadata/properties" xmlns:ns2="957b9817-beca-4484-a474-9a42df863642" xmlns:ns3="bcb2dd25-67b4-4d1d-88c3-f29a4d77f6b3" targetNamespace="http://schemas.microsoft.com/office/2006/metadata/properties" ma:root="true" ma:fieldsID="730fe883bbc0794c00da81b24568cfe4" ns2:_="" ns3:_="">
    <xsd:import namespace="957b9817-beca-4484-a474-9a42df863642"/>
    <xsd:import namespace="bcb2dd25-67b4-4d1d-88c3-f29a4d77f6b3"/>
    <xsd:element name="properties">
      <xsd:complexType>
        <xsd:sequence>
          <xsd:element name="documentManagement">
            <xsd:complexType>
              <xsd:all>
                <xsd:element ref="ns2:Function"/>
                <xsd:element ref="ns2:Year"/>
                <xsd:element ref="ns2:Country"/>
                <xsd:element ref="ns2:Activity"/>
                <xsd:element ref="ns2:Category"/>
                <xsd:element ref="ns2:Sub_x002d_category" minOccurs="0"/>
                <xsd:element ref="ns2:People" minOccurs="0"/>
                <xsd:element ref="ns2:Organisations" minOccurs="0"/>
                <xsd:element ref="ns2:Grant_x0020_Code" minOccurs="0"/>
                <xsd:element ref="ns2:Language"/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b9817-beca-4484-a474-9a42df863642" elementFormDefault="qualified">
    <xsd:import namespace="http://schemas.microsoft.com/office/2006/documentManagement/types"/>
    <xsd:import namespace="http://schemas.microsoft.com/office/infopath/2007/PartnerControls"/>
    <xsd:element name="Function" ma:index="2" ma:displayName="Function" ma:format="Dropdown" ma:indexed="true" ma:internalName="Function" ma:readOnly="false">
      <xsd:simpleType>
        <xsd:restriction base="dms:Choice">
          <xsd:enumeration value="Administration"/>
          <xsd:enumeration value="Communications"/>
          <xsd:enumeration value="External Relations"/>
          <xsd:enumeration value="Finance"/>
          <xsd:enumeration value="Global"/>
          <xsd:enumeration value="Implementation"/>
          <xsd:enumeration value="MER"/>
          <xsd:enumeration value="Coordination Committee"/>
        </xsd:restriction>
      </xsd:simpleType>
    </xsd:element>
    <xsd:element name="Year" ma:index="3" ma:displayName="Year" ma:default="2017" ma:format="Dropdown" ma:indexed="true" ma:internalName="Year" ma:readOnly="false">
      <xsd:simpleType>
        <xsd:restriction base="dms:Choice"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Country" ma:index="4" ma:displayName="Country" ma:description="Select SCI Global for all countries, Multiple for subsets&#10;NA for obvious reasons" ma:internalName="Country">
      <xsd:simpleType>
        <xsd:restriction base="dms:Choice">
          <xsd:enumeration value="Burundi"/>
          <xsd:enumeration value="Brazil"/>
          <xsd:enumeration value="CIV"/>
          <xsd:enumeration value="COD"/>
          <xsd:enumeration value="Ethiopia"/>
          <xsd:enumeration value="Liberia"/>
          <xsd:enumeration value="Madagascar"/>
          <xsd:enumeration value="Malawi"/>
          <xsd:enumeration value="Mauritania"/>
          <xsd:enumeration value="Mozambique"/>
          <xsd:enumeration value="Niger"/>
          <xsd:enumeration value="Nigeria"/>
          <xsd:enumeration value="Rwanda"/>
          <xsd:enumeration value="Senegal"/>
          <xsd:enumeration value="Sudan"/>
          <xsd:enumeration value="Tanzania"/>
          <xsd:enumeration value="Uganda"/>
          <xsd:enumeration value="Yemen"/>
          <xsd:enumeration value="Zambia"/>
          <xsd:enumeration value="Zanzibar"/>
          <xsd:enumeration value="Multiple"/>
          <xsd:enumeration value="SCI Global"/>
          <xsd:enumeration value="NA"/>
        </xsd:restriction>
      </xsd:simpleType>
    </xsd:element>
    <xsd:element name="Activity" ma:index="5" ma:displayName="Activity" ma:format="Dropdown" ma:indexed="true" ma:internalName="Activity" ma:readOnly="false">
      <xsd:simpleType>
        <xsd:restriction base="dms:Choice">
          <xsd:enumeration value="Annual leave / timesheets"/>
          <xsd:enumeration value="Annual Planning"/>
          <xsd:enumeration value="Annual Review"/>
          <xsd:enumeration value="Artwork files"/>
          <xsd:enumeration value="Brief"/>
          <xsd:enumeration value="Copy"/>
          <xsd:enumeration value="Communications"/>
          <xsd:enumeration value="Consent form"/>
          <xsd:enumeration value="Contract"/>
          <xsd:enumeration value="Dashboard"/>
          <xsd:enumeration value="Data collection"/>
          <xsd:enumeration value="Design"/>
          <xsd:enumeration value="DQA"/>
          <xsd:enumeration value="Events"/>
          <xsd:enumeration value="Expenses"/>
          <xsd:enumeration value="Governance"/>
          <xsd:enumeration value="Grant"/>
          <xsd:enumeration value="Image file package"/>
          <xsd:enumeration value="Impact"/>
          <xsd:enumeration value="Induction&amp;training"/>
          <xsd:enumeration value="KAP"/>
          <xsd:enumeration value="Mapping"/>
          <xsd:enumeration value="MDA"/>
          <xsd:enumeration value="Meeting"/>
          <xsd:enumeration value="Monthly status"/>
          <xsd:enumeration value="Open evening"/>
          <xsd:enumeration value="Operations"/>
          <xsd:enumeration value="Performance"/>
          <xsd:enumeration value="Presentations"/>
          <xsd:enumeration value="Programme Management Board"/>
          <xsd:enumeration value="Proposal"/>
          <xsd:enumeration value="Report"/>
          <xsd:enumeration value="Reference"/>
          <xsd:enumeration value="Research"/>
          <xsd:enumeration value="Review"/>
          <xsd:enumeration value="Risk Management"/>
          <xsd:enumeration value="SCI Publications"/>
          <xsd:enumeration value="Sensitization"/>
          <xsd:enumeration value="Strategic Planning"/>
          <xsd:enumeration value="Technical Assistance"/>
          <xsd:enumeration value="Training"/>
          <xsd:enumeration value="Translation"/>
          <xsd:enumeration value="Travel"/>
          <xsd:enumeration value="VFM"/>
        </xsd:restriction>
      </xsd:simpleType>
    </xsd:element>
    <xsd:element name="Category" ma:index="6" ma:displayName="Category" ma:format="Dropdown" ma:indexed="true" ma:internalName="Category" ma:readOnly="false">
      <xsd:simpleType>
        <xsd:restriction base="dms:Choice">
          <xsd:enumeration value="Actuals"/>
          <xsd:enumeration value="Advisory Board"/>
          <xsd:enumeration value="Analysis"/>
          <xsd:enumeration value="Annual budget"/>
          <xsd:enumeration value="Annual leave / timesheets"/>
          <xsd:enumeration value="Audit"/>
          <xsd:enumeration value="Authorisation"/>
          <xsd:enumeration value="Bank statements"/>
          <xsd:enumeration value="Blog article"/>
          <xsd:enumeration value="Budget"/>
          <xsd:enumeration value="Capacity building"/>
          <xsd:enumeration value="Case study"/>
          <xsd:enumeration value="Cashbooks"/>
          <xsd:enumeration value="Communications"/>
          <xsd:enumeration value="Contract"/>
          <xsd:enumeration value="Contract Amendment"/>
          <xsd:enumeration value="Cost estimate"/>
          <xsd:enumeration value="Coordination Committee"/>
          <xsd:enumeration value="Dashboard"/>
          <xsd:enumeration value="Email"/>
          <xsd:enumeration value="Ethical approval"/>
          <xsd:enumeration value="Evaluation"/>
          <xsd:enumeration value="Events"/>
          <xsd:enumeration value="Expenses"/>
          <xsd:enumeration value="Financial statements &amp; Reports"/>
          <xsd:enumeration value="Funding letter"/>
          <xsd:enumeration value="Fundraising"/>
          <xsd:enumeration value="Guidelines"/>
          <xsd:enumeration value="Handover notes"/>
          <xsd:enumeration value="HR"/>
          <xsd:enumeration value="Images"/>
          <xsd:enumeration value="Implementation Workbook"/>
          <xsd:enumeration value="Induction&amp;training"/>
          <xsd:enumeration value="Inventory"/>
          <xsd:enumeration value="KPI"/>
          <xsd:enumeration value="Logos"/>
          <xsd:enumeration value="Meeting"/>
          <xsd:enumeration value="Merchandise"/>
          <xsd:enumeration value="MER-IMP"/>
          <xsd:enumeration value="News article"/>
          <xsd:enumeration value="Operational research"/>
          <xsd:enumeration value="Organisational statement"/>
          <xsd:enumeration value="Partnership"/>
          <xsd:enumeration value="PCT Plan"/>
          <xsd:enumeration value="Photos"/>
          <xsd:enumeration value="Policies/procedures/manuals"/>
          <xsd:enumeration value="Posters"/>
          <xsd:enumeration value="Presentations"/>
          <xsd:enumeration value="Print material"/>
          <xsd:enumeration value="Process Flow"/>
          <xsd:enumeration value="Procurement"/>
          <xsd:enumeration value="Protocol"/>
          <xsd:enumeration value="Public outreach"/>
          <xsd:enumeration value="Questionnaire"/>
          <xsd:enumeration value="Receipts"/>
          <xsd:enumeration value="Report"/>
          <xsd:enumeration value="Resource allocation"/>
          <xsd:enumeration value="Risk Assessment"/>
          <xsd:enumeration value="Risk Register"/>
          <xsd:enumeration value="SCI Publications"/>
          <xsd:enumeration value="Shapefile"/>
          <xsd:enumeration value="Social media"/>
          <xsd:enumeration value="Sub contract"/>
          <xsd:enumeration value="Team"/>
          <xsd:enumeration value="Templates"/>
          <xsd:enumeration value="Toolbox"/>
          <xsd:enumeration value="Translation"/>
          <xsd:enumeration value="Travel"/>
          <xsd:enumeration value="Treatment Numbers"/>
          <xsd:enumeration value="Videos"/>
          <xsd:enumeration value="Website"/>
          <xsd:enumeration value="Workplan"/>
          <xsd:enumeration value="Volunteers"/>
        </xsd:restriction>
      </xsd:simpleType>
    </xsd:element>
    <xsd:element name="Sub_x002d_category" ma:index="7" nillable="true" ma:displayName="Sub-category" ma:description="Extra detail if required" ma:internalName="Sub_x002d_catego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Communications"/>
                    <xsd:enumeration value="Donor"/>
                    <xsd:enumeration value="Draft"/>
                    <xsd:enumeration value="External"/>
                    <xsd:enumeration value="Final"/>
                    <xsd:enumeration value="ICF"/>
                    <xsd:enumeration value="ICL"/>
                    <xsd:enumeration value="ICT"/>
                    <xsd:enumeration value="Internal"/>
                    <xsd:enumeration value="Meeting"/>
                    <xsd:enumeration value="Minutes"/>
                    <xsd:enumeration value="Notes"/>
                    <xsd:enumeration value="PRDP"/>
                    <xsd:enumeration value="Presentations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People" ma:index="8" nillable="true" ma:displayName="People" ma:internalName="Peopl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n Fenwick"/>
                    <xsd:enumeration value="Alix Weldon"/>
                    <xsd:enumeration value="Anna Phillips"/>
                    <xsd:enumeration value="Anna Wilhelme"/>
                    <xsd:enumeration value="Arminder Deol"/>
                    <xsd:enumeration value="Carolyn Henry"/>
                    <xsd:enumeration value="Carlos Torres Vitolas"/>
                    <xsd:enumeration value="Christine Logan"/>
                    <xsd:enumeration value="Demran Ali"/>
                    <xsd:enumeration value="Dhekra Annuzaili"/>
                    <xsd:enumeration value="Fiona Fleming"/>
                    <xsd:enumeration value="Jane Whitton"/>
                    <xsd:enumeration value="Katie Fantaguzzi"/>
                    <xsd:enumeration value="Kieran Bird"/>
                    <xsd:enumeration value="Lazenya Weekes"/>
                    <xsd:enumeration value="Liz Hollenberg"/>
                    <xsd:enumeration value="Lynsey Blair"/>
                    <xsd:enumeration value="Marie-Aimee Sandrine"/>
                    <xsd:enumeration value="Michelle Clements"/>
                    <xsd:enumeration value="Mike French"/>
                    <xsd:enumeration value="Mousumi Rahman"/>
                    <xsd:enumeration value="Nadia Ben Meriem"/>
                    <xsd:enumeration value="Najwa Al Abdallah"/>
                    <xsd:enumeration value="Neerav Dhanani"/>
                    <xsd:enumeration value="Neil Charlott"/>
                    <xsd:enumeration value="Roya Karimnia"/>
                    <xsd:enumeration value="Sarah Nogaro"/>
                    <xsd:enumeration value="Selvaraj Sivasubramaniam"/>
                    <xsd:enumeration value="Udo Wittmann"/>
                    <xsd:enumeration value="Wendy Harrison"/>
                    <xsd:enumeration value="Yolisa Nalule"/>
                  </xsd:restriction>
                </xsd:simpleType>
              </xsd:element>
            </xsd:sequence>
          </xsd:extension>
        </xsd:complexContent>
      </xsd:complexType>
    </xsd:element>
    <xsd:element name="Organisations" ma:index="11" nillable="true" ma:displayName="Organisations" ma:description="Other organisations we work with in any capacity" ma:internalName="Organisation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MG"/>
                    <xsd:enumeration value="ASTMH"/>
                    <xsd:enumeration value="Benevity"/>
                    <xsd:enumeration value="BMGF"/>
                    <xsd:enumeration value="CAF"/>
                    <xsd:enumeration value="CIFF"/>
                    <xsd:enumeration value="DFID"/>
                    <xsd:enumeration value="Effective Altruism"/>
                    <xsd:enumeration value="Effective Altruism Australia"/>
                    <xsd:enumeration value="Effective Altruism Foundation"/>
                    <xsd:enumeration value="END Fund"/>
                    <xsd:enumeration value="EPIC"/>
                    <xsd:enumeration value="FPSU (Liverpool)"/>
                    <xsd:enumeration value="Givewell"/>
                    <xsd:enumeration value="Global Giving"/>
                    <xsd:enumeration value="GSA"/>
                    <xsd:enumeration value="GWWC"/>
                    <xsd:enumeration value="Individual Donor"/>
                    <xsd:enumeration value="LSHTM"/>
                    <xsd:enumeration value="NHM"/>
                    <xsd:enumeration value="NNN"/>
                    <xsd:enumeration value="PCD"/>
                    <xsd:enumeration value="RAG"/>
                    <xsd:enumeration value="RTI"/>
                    <xsd:enumeration value="SCORE"/>
                    <xsd:enumeration value="SightSavers"/>
                    <xsd:enumeration value="TLYCS"/>
                    <xsd:enumeration value="UBS Optimus Foundation"/>
                    <xsd:enumeration value="WHO"/>
                    <xsd:enumeration value="WHO-AFRO"/>
                    <xsd:enumeration value="WHO-EMRO"/>
                    <xsd:enumeration value="WHO-PAHO"/>
                  </xsd:restriction>
                </xsd:simpleType>
              </xsd:element>
            </xsd:sequence>
          </xsd:extension>
        </xsd:complexContent>
      </xsd:complexType>
    </xsd:element>
    <xsd:element name="Grant_x0020_Code" ma:index="12" nillable="true" ma:displayName="Grant Code" ma:internalName="Grant_x0020_Code" ma:readOnly="false">
      <xsd:simpleType>
        <xsd:restriction base="dms:Text">
          <xsd:maxLength value="255"/>
        </xsd:restriction>
      </xsd:simpleType>
    </xsd:element>
    <xsd:element name="Language" ma:index="13" ma:displayName="Language" ma:default="English" ma:format="Dropdown" ma:internalName="Language" ma:readOnly="false">
      <xsd:simpleType>
        <xsd:restriction base="dms:Choice">
          <xsd:enumeration value="English"/>
          <xsd:enumeration value="French"/>
          <xsd:enumeration value="Portuguese"/>
          <xsd:enumeration value="Arabic"/>
        </xsd:restriction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dd25-67b4-4d1d-88c3-f29a4d77f6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957b9817-beca-4484-a474-9a42df863642">2017</Year>
    <Organisations xmlns="957b9817-beca-4484-a474-9a42df863642"/>
    <Country xmlns="957b9817-beca-4484-a474-9a42df863642">NA</Country>
    <Activity xmlns="957b9817-beca-4484-a474-9a42df863642">Copy</Activity>
    <Language xmlns="957b9817-beca-4484-a474-9a42df863642">English</Language>
    <Grant_x0020_Code xmlns="957b9817-beca-4484-a474-9a42df863642" xsi:nil="true"/>
    <Category xmlns="957b9817-beca-4484-a474-9a42df863642">Print material</Category>
    <Sub_x002d_category xmlns="957b9817-beca-4484-a474-9a42df863642"/>
    <Function xmlns="957b9817-beca-4484-a474-9a42df863642">Communications</Function>
    <People xmlns="957b9817-beca-4484-a474-9a42df863642"/>
  </documentManagement>
</p:properties>
</file>

<file path=customXml/itemProps1.xml><?xml version="1.0" encoding="utf-8"?>
<ds:datastoreItem xmlns:ds="http://schemas.openxmlformats.org/officeDocument/2006/customXml" ds:itemID="{6436012A-4A77-4C0B-8514-9598B7B3F1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6EF54-8B85-487F-ACD4-620E19A6F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b9817-beca-4484-a474-9a42df863642"/>
    <ds:schemaRef ds:uri="bcb2dd25-67b4-4d1d-88c3-f29a4d77f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B3B0C4-D533-4477-90C9-259654D473FE}">
  <ds:schemaRefs>
    <ds:schemaRef ds:uri="957b9817-beca-4484-a474-9a42df863642"/>
    <ds:schemaRef ds:uri="bcb2dd25-67b4-4d1d-88c3-f29a4d77f6b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NNN8 PPT Template Standard</Template>
  <TotalTime>351</TotalTime>
  <Words>476</Words>
  <Application>Microsoft Office PowerPoint</Application>
  <PresentationFormat>Custom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Droid Sans</vt:lpstr>
      <vt:lpstr>Wingdings</vt:lpstr>
      <vt:lpstr>ヒラギノ角ゴ Pro W3</vt:lpstr>
      <vt:lpstr>First Page</vt:lpstr>
      <vt:lpstr>Middle Page - Title only</vt:lpstr>
      <vt:lpstr>Middle page - With subheading</vt:lpstr>
      <vt:lpstr>Middle page - Picture only</vt:lpstr>
      <vt:lpstr>1_Middle Page - Title only</vt:lpstr>
      <vt:lpstr>RTI International</vt:lpstr>
      <vt:lpstr>Mission statement</vt:lpstr>
      <vt:lpstr>Work in 19+ countries</vt:lpstr>
      <vt:lpstr>ENVISION Global and Implementing Partners</vt:lpstr>
      <vt:lpstr>What activities do we support?</vt:lpstr>
      <vt:lpstr>Key achievements in last year </vt:lpstr>
      <vt:lpstr>Current issues for next year/immediate future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Debs Work</dc:creator>
  <cp:lastModifiedBy>Louise Kelly-Hope</cp:lastModifiedBy>
  <cp:revision>17</cp:revision>
  <cp:lastPrinted>2018-09-21T21:08:51Z</cp:lastPrinted>
  <dcterms:created xsi:type="dcterms:W3CDTF">2018-06-25T12:55:13Z</dcterms:created>
  <dcterms:modified xsi:type="dcterms:W3CDTF">2018-09-22T18:47:42Z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0x010100AF7F8FED754E6041894F8B7F9DBA2715</vt:lpwstr>
  </property>
</Properties>
</file>