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handoutMasterIdLst>
    <p:handoutMasterId r:id="rId8"/>
  </p:handoutMasterIdLst>
  <p:sldIdLst>
    <p:sldId id="266" r:id="rId2"/>
    <p:sldId id="257" r:id="rId3"/>
    <p:sldId id="269" r:id="rId4"/>
    <p:sldId id="270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333" autoAdjust="0"/>
    <p:restoredTop sz="70377" autoAdjust="0"/>
  </p:normalViewPr>
  <p:slideViewPr>
    <p:cSldViewPr snapToGrid="0">
      <p:cViewPr varScale="1">
        <p:scale>
          <a:sx n="67" d="100"/>
          <a:sy n="67" d="100"/>
        </p:scale>
        <p:origin x="84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2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4756B-5614-4209-9A70-77BFD283DC8A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58B53-4743-444F-8EF7-631DC3A91E9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901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91F1F-E2D6-4CD4-A16A-47B5D371031E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170BB-0C89-4F61-973D-7BAD853A787E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69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170BB-0C89-4F61-973D-7BAD853A787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97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1" y="2078038"/>
            <a:ext cx="7940675" cy="1752600"/>
          </a:xfrm>
        </p:spPr>
        <p:txBody>
          <a:bodyPr/>
          <a:lstStyle>
            <a:lvl1pPr marL="0" indent="0" algn="ctr">
              <a:buFontTx/>
              <a:buNone/>
              <a:defRPr sz="3600" b="1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88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17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493713" y="1067079"/>
            <a:ext cx="4042193" cy="4238849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32159" y="1067079"/>
            <a:ext cx="4018129" cy="42388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01639" y="277813"/>
            <a:ext cx="8348662" cy="6432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8840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39" y="277813"/>
            <a:ext cx="8348662" cy="665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3900488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l-GR" noProof="0"/>
          </a:p>
        </p:txBody>
      </p:sp>
    </p:spTree>
    <p:extLst>
      <p:ext uri="{BB962C8B-B14F-4D97-AF65-F5344CB8AC3E}">
        <p14:creationId xmlns:p14="http://schemas.microsoft.com/office/powerpoint/2010/main" val="3369833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3713" y="1067079"/>
            <a:ext cx="4042193" cy="4250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159" y="1067079"/>
            <a:ext cx="4018129" cy="4250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6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290338-E15D-4A4D-889A-D0AEA79A98E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A48BF6-559D-4C3F-8D9C-8FBDEF9E5A86}" type="slidenum">
              <a:rPr lang="en-GB" smtClean="0"/>
              <a:pPr/>
              <a:t>‹nº›</a:t>
            </a:fld>
            <a:endParaRPr lang="en-GB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01639" y="277813"/>
            <a:ext cx="8348662" cy="6432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3792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1" y="1600200"/>
            <a:ext cx="4194175" cy="44989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626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290338-E15D-4A4D-889A-D0AEA79A98E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1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A48BF6-559D-4C3F-8D9C-8FBDEF9E5A8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649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1626" y="228602"/>
            <a:ext cx="8540750" cy="5870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1626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290338-E15D-4A4D-889A-D0AEA79A98E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1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9A48BF6-559D-4C3F-8D9C-8FBDEF9E5A8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664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900" y="309563"/>
            <a:ext cx="8242300" cy="65563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B290338-E15D-4A4D-889A-D0AEA79A98E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A48BF6-559D-4C3F-8D9C-8FBDEF9E5A86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1639" y="921028"/>
            <a:ext cx="8348662" cy="4527272"/>
          </a:xfrm>
        </p:spPr>
        <p:txBody>
          <a:bodyPr/>
          <a:lstStyle>
            <a:lvl1pPr>
              <a:defRPr sz="2100">
                <a:latin typeface="Arial Narrow" panose="020B0606020202030204" pitchFamily="34" charset="0"/>
              </a:defRPr>
            </a:lvl1pPr>
            <a:lvl2pPr>
              <a:defRPr sz="1800">
                <a:latin typeface="Arial Narrow" panose="020B0606020202030204" pitchFamily="34" charset="0"/>
              </a:defRPr>
            </a:lvl2pPr>
            <a:lvl3pPr>
              <a:defRPr sz="1500">
                <a:latin typeface="Arial Narrow" panose="020B0606020202030204" pitchFamily="34" charset="0"/>
              </a:defRPr>
            </a:lvl3pPr>
            <a:lvl4pPr>
              <a:defRPr sz="1350">
                <a:latin typeface="Arial Narrow" panose="020B0606020202030204" pitchFamily="34" charset="0"/>
              </a:defRPr>
            </a:lvl4pPr>
            <a:lvl5pPr>
              <a:defRPr sz="135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01639" y="277813"/>
            <a:ext cx="8348662" cy="6432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110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4187" y="2206377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4187" y="3568452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15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39004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39004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250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30814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006433"/>
            <a:ext cx="4040188" cy="33355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230814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006433"/>
            <a:ext cx="4041775" cy="33355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01639" y="277813"/>
            <a:ext cx="8348662" cy="6432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726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74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1075492"/>
            <a:ext cx="3008313" cy="60893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082844"/>
            <a:ext cx="5111750" cy="42471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684421"/>
            <a:ext cx="3008313" cy="364556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83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058781"/>
            <a:ext cx="5486400" cy="366879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837949"/>
            <a:ext cx="5486400" cy="50407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01639" y="277813"/>
            <a:ext cx="8348662" cy="6432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948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01639" y="277813"/>
            <a:ext cx="8348662" cy="513043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254000" algn="ctr" rotWithShape="0">
              <a:prstClr val="black">
                <a:alpha val="40000"/>
              </a:prstClr>
            </a:outerShdw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pic>
        <p:nvPicPr>
          <p:cNvPr id="1038" name="Picture 14" descr="https://upload.wikimedia.org/wikipedia/commons/thumb/e/ec/World_map_blank_without_borders.svg/1280px-World_map_blank_without_borders.svg.png"/>
          <p:cNvPicPr>
            <a:picLocks noChangeAspect="1" noChangeArrowheads="1"/>
          </p:cNvPicPr>
          <p:nvPr/>
        </p:nvPicPr>
        <p:blipFill rotWithShape="1">
          <a:blip r:embed="rId18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08"/>
          <a:stretch/>
        </p:blipFill>
        <p:spPr bwMode="auto">
          <a:xfrm>
            <a:off x="393700" y="921027"/>
            <a:ext cx="8356600" cy="4492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1639" y="277813"/>
            <a:ext cx="8348662" cy="64321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blurRad="254000" sx="101000" sy="101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Click </a:t>
            </a:r>
            <a:r>
              <a:rPr lang="fr-FR" dirty="0" err="1"/>
              <a:t>here</a:t>
            </a:r>
            <a:r>
              <a:rPr lang="fr-FR" dirty="0"/>
              <a:t> to </a:t>
            </a:r>
            <a:r>
              <a:rPr lang="fr-FR" dirty="0" err="1"/>
              <a:t>modify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1638" y="921027"/>
            <a:ext cx="8348662" cy="4487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38" y="5590192"/>
            <a:ext cx="1006094" cy="1040787"/>
          </a:xfrm>
          <a:prstGeom prst="rect">
            <a:avLst/>
          </a:prstGeom>
        </p:spPr>
      </p:pic>
      <p:pic>
        <p:nvPicPr>
          <p:cNvPr id="1028" name="Picture 4" descr="http://www.nation.lk/2008/05/25/eye1pic3.GI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43" y="5590192"/>
            <a:ext cx="1117130" cy="798748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cgcookie.com/app/uploads/2013/03/mosquito_render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1968" y="5886834"/>
            <a:ext cx="1785271" cy="1004215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88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4360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8" r:id="rId15"/>
    <p:sldLayoutId id="2147483689" r:id="rId1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Narrow" panose="020B0606020202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575" b="1">
          <a:solidFill>
            <a:schemeClr val="bg1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1832" y="5620887"/>
            <a:ext cx="5183155" cy="109846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GB" sz="2400" b="1" dirty="0">
                <a:latin typeface="Arial Narrow" panose="020B0606020202030204" pitchFamily="34" charset="0"/>
              </a:rPr>
              <a:t>REDUCING DEATHS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lang="en-GB" sz="2000" dirty="0">
                <a:latin typeface="Arial Narrow" panose="020B0606020202030204" pitchFamily="34" charset="0"/>
              </a:rPr>
              <a:t>AND</a:t>
            </a:r>
            <a:r>
              <a:rPr lang="en-GB" sz="2400" dirty="0">
                <a:latin typeface="Arial Narrow" panose="020B0606020202030204" pitchFamily="34" charset="0"/>
              </a:rPr>
              <a:t> </a:t>
            </a:r>
            <a:r>
              <a:rPr lang="en-GB" sz="2400" b="1" dirty="0">
                <a:latin typeface="Arial Narrow" panose="020B0606020202030204" pitchFamily="34" charset="0"/>
              </a:rPr>
              <a:t>SUFFERING </a:t>
            </a:r>
          </a:p>
          <a:p>
            <a:pPr algn="l">
              <a:spcBef>
                <a:spcPts val="0"/>
              </a:spcBef>
            </a:pPr>
            <a:r>
              <a:rPr lang="en-GB" sz="2000" dirty="0">
                <a:latin typeface="Arial Narrow" panose="020B0606020202030204" pitchFamily="34" charset="0"/>
              </a:rPr>
              <a:t>FROM</a:t>
            </a:r>
            <a:r>
              <a:rPr lang="en-GB" sz="2400" b="1" dirty="0">
                <a:latin typeface="Arial Narrow" panose="020B0606020202030204" pitchFamily="34" charset="0"/>
              </a:rPr>
              <a:t> TROPICAL DISEASES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07205" y="1158965"/>
            <a:ext cx="65295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The MENTOR Initiative </a:t>
            </a:r>
          </a:p>
          <a:p>
            <a:pPr algn="ctr"/>
            <a:endParaRPr lang="en-GB" sz="3200" b="1" dirty="0">
              <a:latin typeface="Arial Narrow" panose="020B0606020202030204" pitchFamily="34" charset="0"/>
            </a:endParaRPr>
          </a:p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Angola LF interventions overview</a:t>
            </a:r>
          </a:p>
          <a:p>
            <a:pPr algn="ctr"/>
            <a:endParaRPr lang="en-GB" sz="3200" b="1" dirty="0">
              <a:latin typeface="Arial Narrow" panose="020B0606020202030204" pitchFamily="34" charset="0"/>
            </a:endParaRPr>
          </a:p>
          <a:p>
            <a:pPr algn="ctr"/>
            <a:endParaRPr lang="en-GB" sz="3200" b="1" dirty="0">
              <a:latin typeface="Arial Narrow" panose="020B0606020202030204" pitchFamily="34" charset="0"/>
            </a:endParaRPr>
          </a:p>
          <a:p>
            <a:pPr algn="ctr"/>
            <a:r>
              <a:rPr lang="en-GB" sz="2000" b="1" dirty="0">
                <a:latin typeface="Arial Narrow" panose="020B0606020202030204" pitchFamily="34" charset="0"/>
              </a:rPr>
              <a:t>NNN conference</a:t>
            </a:r>
          </a:p>
          <a:p>
            <a:pPr algn="ctr"/>
            <a:r>
              <a:rPr lang="en-GB" sz="2000" b="1" dirty="0">
                <a:latin typeface="Arial Narrow" panose="020B0606020202030204" pitchFamily="34" charset="0"/>
              </a:rPr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286385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861" y="193183"/>
            <a:ext cx="8358553" cy="721217"/>
          </a:xfrm>
        </p:spPr>
        <p:txBody>
          <a:bodyPr/>
          <a:lstStyle/>
          <a:p>
            <a:r>
              <a:rPr lang="en-GB" dirty="0"/>
              <a:t>MENTOR in Angola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907" y="1198806"/>
            <a:ext cx="7532077" cy="3030293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Present since 2003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NTD control program since 2012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2500" dirty="0">
                <a:latin typeface="Arial Narrow" panose="020B0606020202030204" pitchFamily="34" charset="0"/>
              </a:rPr>
              <a:t>Started focused in SCH and STH control in 3 provinces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2500" dirty="0">
                <a:latin typeface="Arial Narrow" panose="020B0606020202030204" pitchFamily="34" charset="0"/>
              </a:rPr>
              <a:t>Scaled up to 7 provinces and integrated ONCHO and LF in 2 provinces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2500" dirty="0">
                <a:latin typeface="Arial Narrow" panose="020B0606020202030204" pitchFamily="34" charset="0"/>
              </a:rPr>
              <a:t>Currently supporting 2 districts in </a:t>
            </a:r>
            <a:r>
              <a:rPr lang="en-GB" sz="2500" dirty="0" err="1">
                <a:latin typeface="Arial Narrow" panose="020B0606020202030204" pitchFamily="34" charset="0"/>
              </a:rPr>
              <a:t>Uige</a:t>
            </a:r>
            <a:r>
              <a:rPr lang="en-GB" sz="2500" dirty="0">
                <a:latin typeface="Arial Narrow" panose="020B0606020202030204" pitchFamily="34" charset="0"/>
              </a:rPr>
              <a:t> Province through annual CBDW campaigns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GB" sz="2500" dirty="0">
                <a:latin typeface="Arial Narrow" panose="020B0606020202030204" pitchFamily="34" charset="0"/>
              </a:rPr>
              <a:t>Support at central level</a:t>
            </a:r>
          </a:p>
        </p:txBody>
      </p:sp>
    </p:spTree>
    <p:extLst>
      <p:ext uri="{BB962C8B-B14F-4D97-AF65-F5344CB8AC3E}">
        <p14:creationId xmlns:p14="http://schemas.microsoft.com/office/powerpoint/2010/main" val="205539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861" y="193183"/>
            <a:ext cx="8358553" cy="721217"/>
          </a:xfrm>
        </p:spPr>
        <p:txBody>
          <a:bodyPr/>
          <a:lstStyle/>
          <a:p>
            <a:r>
              <a:rPr lang="en-GB" dirty="0"/>
              <a:t>LF in Angola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907" y="1198806"/>
            <a:ext cx="4466493" cy="3030293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Mapping conducted in 2017 (FTS and DBS)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Slides still being read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Endemic in 22 districts out of 164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Requires mapping confirmation in 12 districts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 Narrow" panose="020B0606020202030204" pitchFamily="34" charset="0"/>
              </a:rPr>
              <a:t>MENTOR supporting CBDW in 2 districts in </a:t>
            </a:r>
            <a:r>
              <a:rPr lang="en-GB" sz="2800" dirty="0" err="1">
                <a:latin typeface="Arial Narrow" panose="020B0606020202030204" pitchFamily="34" charset="0"/>
              </a:rPr>
              <a:t>Uige</a:t>
            </a:r>
            <a:endParaRPr lang="en-GB" sz="2500" dirty="0">
              <a:latin typeface="Arial Narrow" panose="020B060602020203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88F2069-06E3-4E95-889A-9E9D564E948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7" t="7004" r="20326"/>
          <a:stretch/>
        </p:blipFill>
        <p:spPr>
          <a:xfrm>
            <a:off x="5324475" y="1457325"/>
            <a:ext cx="3248025" cy="363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9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48E09-177F-4042-B7B6-415ABF2D66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/>
              <a:t>Challenges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opportunities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5D0A215-7A2E-4A6A-B1FC-B03774674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07" y="1198806"/>
            <a:ext cx="7847868" cy="3030293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2800" dirty="0">
                <a:latin typeface="Arial Narrow" panose="020B0606020202030204" pitchFamily="34" charset="0"/>
              </a:rPr>
              <a:t>New </a:t>
            </a:r>
            <a:r>
              <a:rPr lang="pt-PT" sz="2800" dirty="0" err="1">
                <a:latin typeface="Arial Narrow" panose="020B0606020202030204" pitchFamily="34" charset="0"/>
              </a:rPr>
              <a:t>mapping</a:t>
            </a:r>
            <a:r>
              <a:rPr lang="pt-PT" sz="2800" dirty="0">
                <a:latin typeface="Arial Narrow" panose="020B0606020202030204" pitchFamily="34" charset="0"/>
              </a:rPr>
              <a:t> data “</a:t>
            </a:r>
            <a:r>
              <a:rPr lang="pt-PT" sz="2800" dirty="0" err="1">
                <a:latin typeface="Arial Narrow" panose="020B0606020202030204" pitchFamily="34" charset="0"/>
              </a:rPr>
              <a:t>available</a:t>
            </a:r>
            <a:r>
              <a:rPr lang="pt-PT" sz="2800" dirty="0">
                <a:latin typeface="Arial Narrow" panose="020B0606020202030204" pitchFamily="34" charset="0"/>
              </a:rPr>
              <a:t>”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pt-PT" sz="2500" dirty="0" err="1">
                <a:latin typeface="Arial Narrow" panose="020B0606020202030204" pitchFamily="34" charset="0"/>
              </a:rPr>
              <a:t>Remapping</a:t>
            </a:r>
            <a:r>
              <a:rPr lang="pt-PT" sz="2500" dirty="0">
                <a:latin typeface="Arial Narrow" panose="020B0606020202030204" pitchFamily="34" charset="0"/>
              </a:rPr>
              <a:t> </a:t>
            </a:r>
            <a:r>
              <a:rPr lang="pt-PT" sz="2500" dirty="0" err="1">
                <a:latin typeface="Arial Narrow" panose="020B0606020202030204" pitchFamily="34" charset="0"/>
              </a:rPr>
              <a:t>required</a:t>
            </a:r>
            <a:r>
              <a:rPr lang="pt-PT" sz="2500" dirty="0">
                <a:latin typeface="Arial Narrow" panose="020B0606020202030204" pitchFamily="34" charset="0"/>
              </a:rPr>
              <a:t> in 12 </a:t>
            </a:r>
            <a:r>
              <a:rPr lang="pt-PT" sz="2500" dirty="0" err="1">
                <a:latin typeface="Arial Narrow" panose="020B0606020202030204" pitchFamily="34" charset="0"/>
              </a:rPr>
              <a:t>districts</a:t>
            </a:r>
            <a:endParaRPr lang="pt-PT" sz="2500" dirty="0">
              <a:latin typeface="Arial Narrow" panose="020B0606020202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2800" dirty="0" err="1">
                <a:latin typeface="Arial Narrow" panose="020B0606020202030204" pitchFamily="34" charset="0"/>
              </a:rPr>
              <a:t>Most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endemic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districts</a:t>
            </a:r>
            <a:r>
              <a:rPr lang="pt-PT" sz="2800" dirty="0">
                <a:latin typeface="Arial Narrow" panose="020B0606020202030204" pitchFamily="34" charset="0"/>
              </a:rPr>
              <a:t> are </a:t>
            </a:r>
            <a:r>
              <a:rPr lang="pt-PT" sz="2800" dirty="0" err="1">
                <a:latin typeface="Arial Narrow" panose="020B0606020202030204" pitchFamily="34" charset="0"/>
              </a:rPr>
              <a:t>not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targeted</a:t>
            </a:r>
            <a:r>
              <a:rPr lang="pt-PT" sz="2800" dirty="0">
                <a:latin typeface="Arial Narrow" panose="020B0606020202030204" pitchFamily="34" charset="0"/>
              </a:rPr>
              <a:t> for LF (</a:t>
            </a:r>
            <a:r>
              <a:rPr lang="pt-PT" sz="2800" dirty="0" err="1">
                <a:latin typeface="Arial Narrow" panose="020B0606020202030204" pitchFamily="34" charset="0"/>
              </a:rPr>
              <a:t>or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any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other</a:t>
            </a:r>
            <a:r>
              <a:rPr lang="pt-PT" sz="2800" dirty="0">
                <a:latin typeface="Arial Narrow" panose="020B0606020202030204" pitchFamily="34" charset="0"/>
              </a:rPr>
              <a:t> NTD)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PT" sz="2800" dirty="0" err="1">
                <a:latin typeface="Arial Narrow" panose="020B0606020202030204" pitchFamily="34" charset="0"/>
              </a:rPr>
              <a:t>Experience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from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Uige</a:t>
            </a:r>
            <a:r>
              <a:rPr lang="pt-PT" sz="2800" dirty="0">
                <a:latin typeface="Arial Narrow" panose="020B0606020202030204" pitchFamily="34" charset="0"/>
              </a:rPr>
              <a:t>: Hard to </a:t>
            </a:r>
            <a:r>
              <a:rPr lang="pt-PT" sz="2800" dirty="0" err="1">
                <a:latin typeface="Arial Narrow" panose="020B0606020202030204" pitchFamily="34" charset="0"/>
              </a:rPr>
              <a:t>achieve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desired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coverage</a:t>
            </a:r>
            <a:r>
              <a:rPr lang="pt-PT" sz="2800" dirty="0">
                <a:latin typeface="Arial Narrow" panose="020B0606020202030204" pitchFamily="34" charset="0"/>
              </a:rPr>
              <a:t> in CBDW </a:t>
            </a:r>
            <a:r>
              <a:rPr lang="pt-PT" sz="2800" dirty="0" err="1">
                <a:latin typeface="Arial Narrow" panose="020B0606020202030204" pitchFamily="34" charset="0"/>
              </a:rPr>
              <a:t>campaigns</a:t>
            </a:r>
            <a:r>
              <a:rPr lang="pt-PT" sz="2800" dirty="0">
                <a:latin typeface="Arial Narrow" panose="020B0606020202030204" pitchFamily="34" charset="0"/>
              </a:rPr>
              <a:t>: </a:t>
            </a:r>
            <a:r>
              <a:rPr lang="pt-PT" sz="2800" dirty="0" err="1">
                <a:latin typeface="Arial Narrow" panose="020B0606020202030204" pitchFamily="34" charset="0"/>
              </a:rPr>
              <a:t>what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is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the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best</a:t>
            </a:r>
            <a:r>
              <a:rPr lang="pt-PT" sz="2800" dirty="0">
                <a:latin typeface="Arial Narrow" panose="020B0606020202030204" pitchFamily="34" charset="0"/>
              </a:rPr>
              <a:t> </a:t>
            </a:r>
            <a:r>
              <a:rPr lang="pt-PT" sz="2800" dirty="0" err="1">
                <a:latin typeface="Arial Narrow" panose="020B0606020202030204" pitchFamily="34" charset="0"/>
              </a:rPr>
              <a:t>model</a:t>
            </a:r>
            <a:r>
              <a:rPr lang="pt-PT" sz="2800" dirty="0">
                <a:latin typeface="Arial Narrow" panose="020B0606020202030204" pitchFamily="34" charset="0"/>
              </a:rPr>
              <a:t>?!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68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/>
              <a:t>Thank</a:t>
            </a:r>
            <a:r>
              <a:rPr lang="pt-PT" dirty="0"/>
              <a:t> </a:t>
            </a:r>
            <a:r>
              <a:rPr lang="pt-PT" dirty="0" err="1"/>
              <a:t>you</a:t>
            </a:r>
            <a:endParaRPr lang="en-GB" dirty="0"/>
          </a:p>
        </p:txBody>
      </p:sp>
      <p:pic>
        <p:nvPicPr>
          <p:cNvPr id="1026" name="Picture 2" descr="Resultado de imagem para the end fund">
            <a:extLst>
              <a:ext uri="{FF2B5EF4-FFF2-40B4-BE49-F238E27FC236}">
                <a16:creationId xmlns:a16="http://schemas.microsoft.com/office/drawing/2014/main" id="{F3ABDB3C-8FC6-4E6F-984C-85F9284E0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593" y="3930575"/>
            <a:ext cx="2690813" cy="89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angola brasÃ£o">
            <a:extLst>
              <a:ext uri="{FF2B5EF4-FFF2-40B4-BE49-F238E27FC236}">
                <a16:creationId xmlns:a16="http://schemas.microsoft.com/office/drawing/2014/main" id="{7C0D90E4-431D-4319-AD09-CC133DD39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1614312"/>
            <a:ext cx="1266824" cy="13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79813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 MENTOR Initiative template" id="{32CB0B60-F882-49D6-A1A2-52966093F096}" vid="{8090EB0E-4295-4F8A-80FD-F1F9010FFE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19650</TotalTime>
  <Words>154</Words>
  <Application>Microsoft Office PowerPoint</Application>
  <PresentationFormat>Apresentação no Ecrã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Times</vt:lpstr>
      <vt:lpstr>Theme1</vt:lpstr>
      <vt:lpstr>Apresentação do PowerPoint</vt:lpstr>
      <vt:lpstr>MENTOR in Angola</vt:lpstr>
      <vt:lpstr>LF in Angola</vt:lpstr>
      <vt:lpstr>Challenges and opportunities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IVM in emergencies</dc:title>
  <dc:creator>ruth zwizwai</dc:creator>
  <cp:lastModifiedBy>Sergio Lopes</cp:lastModifiedBy>
  <cp:revision>373</cp:revision>
  <dcterms:created xsi:type="dcterms:W3CDTF">2016-06-23T03:53:36Z</dcterms:created>
  <dcterms:modified xsi:type="dcterms:W3CDTF">2019-09-17T21:08:56Z</dcterms:modified>
</cp:coreProperties>
</file>