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4" r:id="rId2"/>
  </p:sldMasterIdLst>
  <p:notesMasterIdLst>
    <p:notesMasterId r:id="rId13"/>
  </p:notesMasterIdLst>
  <p:sldIdLst>
    <p:sldId id="264" r:id="rId3"/>
    <p:sldId id="335" r:id="rId4"/>
    <p:sldId id="341" r:id="rId5"/>
    <p:sldId id="336" r:id="rId6"/>
    <p:sldId id="337" r:id="rId7"/>
    <p:sldId id="339" r:id="rId8"/>
    <p:sldId id="338" r:id="rId9"/>
    <p:sldId id="340" r:id="rId10"/>
    <p:sldId id="343" r:id="rId11"/>
    <p:sldId id="299" r:id="rId1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49F9C-4B8D-4A88-87BE-692E6642C079}" v="7" dt="2019-09-12T19:27:52.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51" d="100"/>
          <a:sy n="51" d="100"/>
        </p:scale>
        <p:origin x="92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MacArthur" userId="319a15a91a399215" providerId="LiveId" clId="{8A949F9C-4B8D-4A88-87BE-692E6642C079}"/>
    <pc:docChg chg="custSel addSld delSld modSld">
      <pc:chgData name="Chad MacArthur" userId="319a15a91a399215" providerId="LiveId" clId="{8A949F9C-4B8D-4A88-87BE-692E6642C079}" dt="2019-09-14T17:07:37.490" v="233" actId="2696"/>
      <pc:docMkLst>
        <pc:docMk/>
      </pc:docMkLst>
      <pc:sldChg chg="addSp delSp modSp">
        <pc:chgData name="Chad MacArthur" userId="319a15a91a399215" providerId="LiveId" clId="{8A949F9C-4B8D-4A88-87BE-692E6642C079}" dt="2019-09-12T14:44:36.822" v="70" actId="478"/>
        <pc:sldMkLst>
          <pc:docMk/>
          <pc:sldMk cId="4287736769" sldId="264"/>
        </pc:sldMkLst>
        <pc:spChg chg="mod">
          <ac:chgData name="Chad MacArthur" userId="319a15a91a399215" providerId="LiveId" clId="{8A949F9C-4B8D-4A88-87BE-692E6642C079}" dt="2019-09-12T13:29:19.035" v="5" actId="1076"/>
          <ac:spMkLst>
            <pc:docMk/>
            <pc:sldMk cId="4287736769" sldId="264"/>
            <ac:spMk id="3" creationId="{00000000-0000-0000-0000-000000000000}"/>
          </ac:spMkLst>
        </pc:spChg>
        <pc:spChg chg="add del mod">
          <ac:chgData name="Chad MacArthur" userId="319a15a91a399215" providerId="LiveId" clId="{8A949F9C-4B8D-4A88-87BE-692E6642C079}" dt="2019-09-12T14:44:34.820" v="69" actId="478"/>
          <ac:spMkLst>
            <pc:docMk/>
            <pc:sldMk cId="4287736769" sldId="264"/>
            <ac:spMk id="6" creationId="{D07C4582-00AB-4B4A-810C-7B9DCA88FF02}"/>
          </ac:spMkLst>
        </pc:spChg>
        <pc:picChg chg="add del mod">
          <ac:chgData name="Chad MacArthur" userId="319a15a91a399215" providerId="LiveId" clId="{8A949F9C-4B8D-4A88-87BE-692E6642C079}" dt="2019-09-12T14:44:36.822" v="70" actId="478"/>
          <ac:picMkLst>
            <pc:docMk/>
            <pc:sldMk cId="4287736769" sldId="264"/>
            <ac:picMk id="5" creationId="{C8FB4EB1-34F6-49A0-BB32-7388EB9DDB52}"/>
          </ac:picMkLst>
        </pc:picChg>
        <pc:cxnChg chg="add mod">
          <ac:chgData name="Chad MacArthur" userId="319a15a91a399215" providerId="LiveId" clId="{8A949F9C-4B8D-4A88-87BE-692E6642C079}" dt="2019-09-12T13:32:04.443" v="68" actId="692"/>
          <ac:cxnSpMkLst>
            <pc:docMk/>
            <pc:sldMk cId="4287736769" sldId="264"/>
            <ac:cxnSpMk id="8" creationId="{B4145BED-C752-4988-A610-8ABA88344E1B}"/>
          </ac:cxnSpMkLst>
        </pc:cxnChg>
      </pc:sldChg>
      <pc:sldChg chg="del">
        <pc:chgData name="Chad MacArthur" userId="319a15a91a399215" providerId="LiveId" clId="{8A949F9C-4B8D-4A88-87BE-692E6642C079}" dt="2019-09-14T17:07:37.490" v="233" actId="2696"/>
        <pc:sldMkLst>
          <pc:docMk/>
          <pc:sldMk cId="1737182568" sldId="342"/>
        </pc:sldMkLst>
      </pc:sldChg>
      <pc:sldChg chg="addSp delSp modSp add">
        <pc:chgData name="Chad MacArthur" userId="319a15a91a399215" providerId="LiveId" clId="{8A949F9C-4B8D-4A88-87BE-692E6642C079}" dt="2019-09-12T19:29:31.643" v="232" actId="113"/>
        <pc:sldMkLst>
          <pc:docMk/>
          <pc:sldMk cId="2556387033" sldId="343"/>
        </pc:sldMkLst>
        <pc:spChg chg="del">
          <ac:chgData name="Chad MacArthur" userId="319a15a91a399215" providerId="LiveId" clId="{8A949F9C-4B8D-4A88-87BE-692E6642C079}" dt="2019-09-12T18:58:54.024" v="73" actId="478"/>
          <ac:spMkLst>
            <pc:docMk/>
            <pc:sldMk cId="2556387033" sldId="343"/>
            <ac:spMk id="2" creationId="{57E8CACE-2F05-4B91-B547-84C8DA4108ED}"/>
          </ac:spMkLst>
        </pc:spChg>
        <pc:spChg chg="del">
          <ac:chgData name="Chad MacArthur" userId="319a15a91a399215" providerId="LiveId" clId="{8A949F9C-4B8D-4A88-87BE-692E6642C079}" dt="2019-09-12T18:58:51.808" v="72" actId="478"/>
          <ac:spMkLst>
            <pc:docMk/>
            <pc:sldMk cId="2556387033" sldId="343"/>
            <ac:spMk id="3" creationId="{4B3973EF-1785-42EA-9ACD-CCE642514E1C}"/>
          </ac:spMkLst>
        </pc:spChg>
        <pc:spChg chg="add mod">
          <ac:chgData name="Chad MacArthur" userId="319a15a91a399215" providerId="LiveId" clId="{8A949F9C-4B8D-4A88-87BE-692E6642C079}" dt="2019-09-12T18:59:24.485" v="89" actId="1076"/>
          <ac:spMkLst>
            <pc:docMk/>
            <pc:sldMk cId="2556387033" sldId="343"/>
            <ac:spMk id="4" creationId="{CA5FDC1E-C3DC-466C-945D-E04D0B4C1726}"/>
          </ac:spMkLst>
        </pc:spChg>
        <pc:spChg chg="add mod">
          <ac:chgData name="Chad MacArthur" userId="319a15a91a399215" providerId="LiveId" clId="{8A949F9C-4B8D-4A88-87BE-692E6642C079}" dt="2019-09-12T19:29:31.643" v="232" actId="113"/>
          <ac:spMkLst>
            <pc:docMk/>
            <pc:sldMk cId="2556387033" sldId="343"/>
            <ac:spMk id="7" creationId="{AF18DB42-DC21-4BCA-A04F-2D52D721A411}"/>
          </ac:spMkLst>
        </pc:spChg>
        <pc:picChg chg="add mod">
          <ac:chgData name="Chad MacArthur" userId="319a15a91a399215" providerId="LiveId" clId="{8A949F9C-4B8D-4A88-87BE-692E6642C079}" dt="2019-09-12T19:25:04.864" v="94" actId="14100"/>
          <ac:picMkLst>
            <pc:docMk/>
            <pc:sldMk cId="2556387033" sldId="343"/>
            <ac:picMk id="6" creationId="{2A167EA0-33D2-4AF9-9A96-50B0B634CC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fr-FR"/>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D1E66BE-605E-464D-8612-C57A9A60422C}" type="datetimeFigureOut">
              <a:rPr lang="fr-FR" smtClean="0"/>
              <a:t>18/09/2019</a:t>
            </a:fld>
            <a:endParaRPr lang="fr-FR"/>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fr-FR"/>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fr-F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0AFDEE0-8963-4840-8E14-1B8E4D769C80}" type="slidenum">
              <a:rPr lang="fr-FR" smtClean="0"/>
              <a:t>‹#›</a:t>
            </a:fld>
            <a:endParaRPr lang="fr-FR"/>
          </a:p>
        </p:txBody>
      </p:sp>
    </p:spTree>
    <p:extLst>
      <p:ext uri="{BB962C8B-B14F-4D97-AF65-F5344CB8AC3E}">
        <p14:creationId xmlns:p14="http://schemas.microsoft.com/office/powerpoint/2010/main" val="276940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2992A16F-0C70-4782-8245-DDF79ABE890F}" type="slidenum">
              <a:rPr lang="en-US">
                <a:solidFill>
                  <a:prstClr val="black"/>
                </a:solidFill>
                <a:latin typeface="Calibri" panose="020F0502020204030204"/>
              </a:rPr>
              <a:pPr defTabSz="9249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05995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90155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3866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6598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might be confusing to have the same cover on this resource and on the FASTT Manufacturing Manual. I asked Sunny if I could use his photo for the manual and he agreed. Is there another photo you could use for the training package? Doesn’t need to be changed right away but before things are final.</a:t>
            </a:r>
            <a:endParaRPr lang="en-US" dirty="0"/>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9686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9584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90155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2992A16F-0C70-4782-8245-DDF79ABE890F}" type="slidenum">
              <a:rPr lang="en-US">
                <a:solidFill>
                  <a:prstClr val="black"/>
                </a:solidFill>
                <a:latin typeface="Calibri" panose="020F0502020204030204"/>
              </a:rPr>
              <a:pPr defTabSz="46245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08715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703263"/>
            <a:ext cx="6273800" cy="3529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F72A76E2-6FFC-F44B-910F-0C7A97E0DBD8}" type="slidenum">
              <a:rPr lang="en-US" altLang="en-US">
                <a:solidFill>
                  <a:prstClr val="black"/>
                </a:solidFill>
                <a:latin typeface="Calibri" panose="020F0502020204030204"/>
              </a:rPr>
              <a:pPr defTabSz="924916">
                <a:defRPr/>
              </a:pPr>
              <a:t>10</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56611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27F7-0316-4256-BE8C-A4B8AFC1E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8462341-17CC-410F-81E5-8587AB701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FC6D16EC-BF4F-43EB-95E0-103913A195B5}"/>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5" name="Footer Placeholder 4">
            <a:extLst>
              <a:ext uri="{FF2B5EF4-FFF2-40B4-BE49-F238E27FC236}">
                <a16:creationId xmlns:a16="http://schemas.microsoft.com/office/drawing/2014/main" id="{847FDEAE-B836-4E92-8D04-F3EA842E60A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3E279C2-ED8E-4AEE-B53E-EDABD5420FB1}"/>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70655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F2A3-E677-4C24-8E3D-F5452B236DDB}"/>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231CCC1-E3FB-4883-999C-A768AC7E3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F81D5D4-A220-4163-92DA-4C021A579679}"/>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5" name="Footer Placeholder 4">
            <a:extLst>
              <a:ext uri="{FF2B5EF4-FFF2-40B4-BE49-F238E27FC236}">
                <a16:creationId xmlns:a16="http://schemas.microsoft.com/office/drawing/2014/main" id="{DE5F5328-1316-419E-83A7-DC317853AE5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51F557-DE1D-4408-8604-6AAE3EED39CD}"/>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14110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652F60-597C-40AE-B730-6DCB2DB94C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E7CA77A-DAE9-4DC6-971C-EF3C97BD7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5140309-AAA3-4C47-9835-4A0CD240BDF6}"/>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5" name="Footer Placeholder 4">
            <a:extLst>
              <a:ext uri="{FF2B5EF4-FFF2-40B4-BE49-F238E27FC236}">
                <a16:creationId xmlns:a16="http://schemas.microsoft.com/office/drawing/2014/main" id="{B5F17BD1-2276-4409-BAE5-488C78F1385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32333E8-482B-48B9-9BF5-5FED8221ACC9}"/>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53635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708" y="1"/>
            <a:ext cx="12193056" cy="3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609601" y="4916960"/>
            <a:ext cx="10719369"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609601" y="5698462"/>
            <a:ext cx="10719369"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720056" y="2472222"/>
            <a:ext cx="1869432" cy="167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0005234" y="5353381"/>
            <a:ext cx="1587793" cy="130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11067" y="5202348"/>
            <a:ext cx="5112906" cy="191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32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none" spc="200" baseline="0">
                <a:solidFill>
                  <a:schemeClr val="tx1"/>
                </a:solidFill>
                <a:latin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1E9BCD8-71CE-4FAA-AE6B-0715C247D7A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7AD2-EE97-412A-B28B-751FEF2F49B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507" y="23813"/>
            <a:ext cx="2663328" cy="1664580"/>
          </a:xfrm>
          <a:prstGeom prst="rect">
            <a:avLst/>
          </a:prstGeom>
        </p:spPr>
      </p:pic>
    </p:spTree>
    <p:extLst>
      <p:ext uri="{BB962C8B-B14F-4D97-AF65-F5344CB8AC3E}">
        <p14:creationId xmlns:p14="http://schemas.microsoft.com/office/powerpoint/2010/main" val="300925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9BCD8-71CE-4FAA-AE6B-0715C247D7A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7AD2-EE97-412A-B28B-751FEF2F49BC}" type="slidenum">
              <a:rPr lang="en-US" smtClean="0"/>
              <a:t>‹#›</a:t>
            </a:fld>
            <a:endParaRPr lang="en-US"/>
          </a:p>
        </p:txBody>
      </p:sp>
    </p:spTree>
    <p:extLst>
      <p:ext uri="{BB962C8B-B14F-4D97-AF65-F5344CB8AC3E}">
        <p14:creationId xmlns:p14="http://schemas.microsoft.com/office/powerpoint/2010/main" val="265771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E9BCD8-71CE-4FAA-AE6B-0715C247D7A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27AD2-EE97-412A-B28B-751FEF2F49B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28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E9BCD8-71CE-4FAA-AE6B-0715C247D7AA}"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7AD2-EE97-412A-B28B-751FEF2F49BC}" type="slidenum">
              <a:rPr lang="en-US" smtClean="0"/>
              <a:t>‹#›</a:t>
            </a:fld>
            <a:endParaRPr lang="en-US"/>
          </a:p>
        </p:txBody>
      </p:sp>
    </p:spTree>
    <p:extLst>
      <p:ext uri="{BB962C8B-B14F-4D97-AF65-F5344CB8AC3E}">
        <p14:creationId xmlns:p14="http://schemas.microsoft.com/office/powerpoint/2010/main" val="36691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E9BCD8-71CE-4FAA-AE6B-0715C247D7AA}"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27AD2-EE97-412A-B28B-751FEF2F49BC}" type="slidenum">
              <a:rPr lang="en-US" smtClean="0"/>
              <a:t>‹#›</a:t>
            </a:fld>
            <a:endParaRPr lang="en-US"/>
          </a:p>
        </p:txBody>
      </p:sp>
    </p:spTree>
    <p:extLst>
      <p:ext uri="{BB962C8B-B14F-4D97-AF65-F5344CB8AC3E}">
        <p14:creationId xmlns:p14="http://schemas.microsoft.com/office/powerpoint/2010/main" val="264091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E9BCD8-71CE-4FAA-AE6B-0715C247D7AA}"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27AD2-EE97-412A-B28B-751FEF2F49BC}" type="slidenum">
              <a:rPr lang="en-US" smtClean="0"/>
              <a:t>‹#›</a:t>
            </a:fld>
            <a:endParaRPr lang="en-US"/>
          </a:p>
        </p:txBody>
      </p:sp>
    </p:spTree>
    <p:extLst>
      <p:ext uri="{BB962C8B-B14F-4D97-AF65-F5344CB8AC3E}">
        <p14:creationId xmlns:p14="http://schemas.microsoft.com/office/powerpoint/2010/main" val="16645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7571217"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560841" y="0"/>
            <a:ext cx="6400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E9BCD8-71CE-4FAA-AE6B-0715C247D7AA}" type="datetimeFigureOut">
              <a:rPr lang="en-US" smtClean="0"/>
              <a:t>9/18/2019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D27AD2-EE97-412A-B28B-751FEF2F49BC}" type="slidenum">
              <a:rPr lang="en-US" smtClean="0"/>
              <a:t>‹#›</a:t>
            </a:fld>
            <a:endParaRPr lang="en-US"/>
          </a:p>
        </p:txBody>
      </p:sp>
    </p:spTree>
    <p:extLst>
      <p:ext uri="{BB962C8B-B14F-4D97-AF65-F5344CB8AC3E}">
        <p14:creationId xmlns:p14="http://schemas.microsoft.com/office/powerpoint/2010/main" val="69581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00B1-28B8-413A-BDC0-E5159A2FDDA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EC99A66-491F-4F46-BC54-86A4B2651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5460E92-2A7A-46C2-9635-1DD7C3F44A52}"/>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5" name="Footer Placeholder 4">
            <a:extLst>
              <a:ext uri="{FF2B5EF4-FFF2-40B4-BE49-F238E27FC236}">
                <a16:creationId xmlns:a16="http://schemas.microsoft.com/office/drawing/2014/main" id="{A472A766-0231-4171-B62E-EAAE5F6512A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1BD164-F1A1-4039-AE50-796AB590E776}"/>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343914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E9BCD8-71CE-4FAA-AE6B-0715C247D7AA}"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27AD2-EE97-412A-B28B-751FEF2F49BC}" type="slidenum">
              <a:rPr lang="en-US" smtClean="0"/>
              <a:t>‹#›</a:t>
            </a:fld>
            <a:endParaRPr lang="en-US"/>
          </a:p>
        </p:txBody>
      </p:sp>
    </p:spTree>
    <p:extLst>
      <p:ext uri="{BB962C8B-B14F-4D97-AF65-F5344CB8AC3E}">
        <p14:creationId xmlns:p14="http://schemas.microsoft.com/office/powerpoint/2010/main" val="4049640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nl-NL"/>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quarter" idx="2"/>
          </p:nvPr>
        </p:nvSpPr>
        <p:spPr>
          <a:xfrm>
            <a:off x="6197600" y="1600203"/>
            <a:ext cx="5384800" cy="2185988"/>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Content Placeholder 4"/>
          <p:cNvSpPr>
            <a:spLocks noGrp="1"/>
          </p:cNvSpPr>
          <p:nvPr>
            <p:ph sz="quarter" idx="3"/>
          </p:nvPr>
        </p:nvSpPr>
        <p:spPr>
          <a:xfrm>
            <a:off x="6197600" y="3938598"/>
            <a:ext cx="5384800" cy="2187575"/>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latin typeface="Times New Roman"/>
              <a:ea typeface="ＭＳ Ｐゴシック"/>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latin typeface="Times New Roman"/>
              <a:ea typeface="ＭＳ Ｐゴシック"/>
            </a:endParaRPr>
          </a:p>
        </p:txBody>
      </p:sp>
      <p:sp>
        <p:nvSpPr>
          <p:cNvPr id="8" name="Rectangle 6"/>
          <p:cNvSpPr>
            <a:spLocks noGrp="1" noChangeArrowheads="1"/>
          </p:cNvSpPr>
          <p:nvPr>
            <p:ph type="sldNum" sz="quarter" idx="12"/>
          </p:nvPr>
        </p:nvSpPr>
        <p:spPr>
          <a:ln/>
        </p:spPr>
        <p:txBody>
          <a:bodyPr/>
          <a:lstStyle>
            <a:lvl1pPr>
              <a:defRPr/>
            </a:lvl1pPr>
          </a:lstStyle>
          <a:p>
            <a:pPr>
              <a:defRPr/>
            </a:pPr>
            <a:fld id="{1D65118C-B204-7148-955F-C7D350D6760C}" type="slidenum">
              <a:rPr lang="nl-NL">
                <a:solidFill>
                  <a:srgbClr val="000000"/>
                </a:solidFill>
                <a:latin typeface="Times New Roman"/>
                <a:ea typeface="ＭＳ Ｐゴシック"/>
              </a:rPr>
              <a:pPr>
                <a:defRPr/>
              </a:pPr>
              <a:t>‹#›</a:t>
            </a:fld>
            <a:endParaRPr lang="nl-NL">
              <a:solidFill>
                <a:srgbClr val="000000"/>
              </a:solidFill>
              <a:latin typeface="Times New Roman"/>
              <a:ea typeface="ＭＳ Ｐゴシック"/>
            </a:endParaRPr>
          </a:p>
        </p:txBody>
      </p:sp>
    </p:spTree>
    <p:extLst>
      <p:ext uri="{BB962C8B-B14F-4D97-AF65-F5344CB8AC3E}">
        <p14:creationId xmlns:p14="http://schemas.microsoft.com/office/powerpoint/2010/main" val="204792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708" y="1"/>
            <a:ext cx="12193056" cy="41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609601" y="4916960"/>
            <a:ext cx="10719369"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609601" y="5698462"/>
            <a:ext cx="10719369"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13858" y="2605325"/>
            <a:ext cx="1870632" cy="17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9822095" y="5262179"/>
            <a:ext cx="1659654" cy="140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00164" y="5060898"/>
            <a:ext cx="5544775" cy="202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62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6852-C20B-4D56-8A71-5A48E4F37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E0EA7CCA-7CB5-49E0-841A-CC332CC3A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7F278A-3113-4787-8EC6-EACD78C5EB83}"/>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5" name="Footer Placeholder 4">
            <a:extLst>
              <a:ext uri="{FF2B5EF4-FFF2-40B4-BE49-F238E27FC236}">
                <a16:creationId xmlns:a16="http://schemas.microsoft.com/office/drawing/2014/main" id="{E7ECF4D7-EDEA-482D-A7B1-017C3F41665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214D76A-CD58-46F5-87BD-B5D9D16201B9}"/>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395565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8C05-6BD8-407A-9B13-08725959090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B828E7A-709E-471C-A6D9-5A9BC605A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2714F537-B863-4EEC-9473-08BBA329E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8B3D61B-B1A9-4948-AB1D-8EEBA31D85D7}"/>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6" name="Footer Placeholder 5">
            <a:extLst>
              <a:ext uri="{FF2B5EF4-FFF2-40B4-BE49-F238E27FC236}">
                <a16:creationId xmlns:a16="http://schemas.microsoft.com/office/drawing/2014/main" id="{5C639CE5-D364-41ED-B292-E7D1A8B9807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44CFEC6-85C4-4AA3-83E4-770D7F5B5856}"/>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39608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BCB0-ED22-46C6-B143-5D4B2490080B}"/>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4C47AE3-832E-414D-9C07-2347BE25B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71A6C-D9DD-466D-809F-31DFF46BA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FA614D9-C79E-4BAA-9C8B-4DB64E1D2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82504-8032-42C7-9B26-5C9E9172D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25D0A3E3-B58F-4506-9E04-B160F00FB9B9}"/>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8" name="Footer Placeholder 7">
            <a:extLst>
              <a:ext uri="{FF2B5EF4-FFF2-40B4-BE49-F238E27FC236}">
                <a16:creationId xmlns:a16="http://schemas.microsoft.com/office/drawing/2014/main" id="{55DB34AB-3814-41AA-BC58-2D99447AEC6B}"/>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58DE6534-B11D-460C-9A0E-36B30A248838}"/>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73704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10B0-68DA-4028-9E19-F33528DF860F}"/>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FBB7D04-13E2-4525-9761-179F0B599BCE}"/>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4" name="Footer Placeholder 3">
            <a:extLst>
              <a:ext uri="{FF2B5EF4-FFF2-40B4-BE49-F238E27FC236}">
                <a16:creationId xmlns:a16="http://schemas.microsoft.com/office/drawing/2014/main" id="{189EFE6B-6DCA-4950-9F99-6BD96535CB8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7D839CF-D989-4FFC-AF0F-03B57D123F6F}"/>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228646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78923-D723-4398-B67D-262876399927}"/>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3" name="Footer Placeholder 2">
            <a:extLst>
              <a:ext uri="{FF2B5EF4-FFF2-40B4-BE49-F238E27FC236}">
                <a16:creationId xmlns:a16="http://schemas.microsoft.com/office/drawing/2014/main" id="{AD224657-6857-4230-80EC-6A1F188C138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8510497-A0CF-43DF-8418-B5A4EA74E5CB}"/>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123912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2442-A5AC-4535-95AB-0456AF848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A035BAE-718B-41C0-8BA5-988F49B80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A16278D-7026-4C5F-B682-DEBB9901C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26D99-1337-4B25-A0E2-52DACFF56487}"/>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6" name="Footer Placeholder 5">
            <a:extLst>
              <a:ext uri="{FF2B5EF4-FFF2-40B4-BE49-F238E27FC236}">
                <a16:creationId xmlns:a16="http://schemas.microsoft.com/office/drawing/2014/main" id="{B47F7BFA-F215-4C80-969D-B61CC988279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DE138A6-2A9F-4F5C-9F69-304DA0F02105}"/>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74196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5BDF-F518-4C7B-8B7F-07955A78C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852421E-A1FA-4FB4-94D8-D111D528D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C48CEC8B-0385-4B7C-98AB-276D31C01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FD81D-81C1-446D-834F-9844741080FE}"/>
              </a:ext>
            </a:extLst>
          </p:cNvPr>
          <p:cNvSpPr>
            <a:spLocks noGrp="1"/>
          </p:cNvSpPr>
          <p:nvPr>
            <p:ph type="dt" sz="half" idx="10"/>
          </p:nvPr>
        </p:nvSpPr>
        <p:spPr/>
        <p:txBody>
          <a:bodyPr/>
          <a:lstStyle/>
          <a:p>
            <a:fld id="{94798EFB-E7EB-4BED-BAE8-09CD283A0D1D}" type="datetimeFigureOut">
              <a:rPr lang="fr-FR" smtClean="0"/>
              <a:t>18/09/2019</a:t>
            </a:fld>
            <a:endParaRPr lang="fr-FR"/>
          </a:p>
        </p:txBody>
      </p:sp>
      <p:sp>
        <p:nvSpPr>
          <p:cNvPr id="6" name="Footer Placeholder 5">
            <a:extLst>
              <a:ext uri="{FF2B5EF4-FFF2-40B4-BE49-F238E27FC236}">
                <a16:creationId xmlns:a16="http://schemas.microsoft.com/office/drawing/2014/main" id="{536CD6D6-E580-4452-9B7C-0ECFA5160BF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82C48E2-3DA5-44C2-A693-30BEC4603409}"/>
              </a:ext>
            </a:extLst>
          </p:cNvPr>
          <p:cNvSpPr>
            <a:spLocks noGrp="1"/>
          </p:cNvSpPr>
          <p:nvPr>
            <p:ph type="sldNum" sz="quarter" idx="12"/>
          </p:nvPr>
        </p:nvSpPr>
        <p:spPr/>
        <p:txBody>
          <a:bodyPr/>
          <a:lstStyle/>
          <a:p>
            <a:fld id="{D11D2443-0839-432E-9822-688742ADE4E5}" type="slidenum">
              <a:rPr lang="fr-FR" smtClean="0"/>
              <a:t>‹#›</a:t>
            </a:fld>
            <a:endParaRPr lang="fr-FR"/>
          </a:p>
        </p:txBody>
      </p:sp>
    </p:spTree>
    <p:extLst>
      <p:ext uri="{BB962C8B-B14F-4D97-AF65-F5344CB8AC3E}">
        <p14:creationId xmlns:p14="http://schemas.microsoft.com/office/powerpoint/2010/main" val="122659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07726-3E53-4C24-9A49-43A6647CB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C5A8FB0-8278-4D74-8D01-A914A1052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945EC39-D369-401A-9ED4-5D42E4F26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98EFB-E7EB-4BED-BAE8-09CD283A0D1D}" type="datetimeFigureOut">
              <a:rPr lang="fr-FR" smtClean="0"/>
              <a:t>18/09/2019</a:t>
            </a:fld>
            <a:endParaRPr lang="fr-FR"/>
          </a:p>
        </p:txBody>
      </p:sp>
      <p:sp>
        <p:nvSpPr>
          <p:cNvPr id="5" name="Footer Placeholder 4">
            <a:extLst>
              <a:ext uri="{FF2B5EF4-FFF2-40B4-BE49-F238E27FC236}">
                <a16:creationId xmlns:a16="http://schemas.microsoft.com/office/drawing/2014/main" id="{CA4B74C4-256E-46D6-A7CC-C0BA3C747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42B7DC4A-32E5-4656-95C6-30D0E0646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D2443-0839-432E-9822-688742ADE4E5}" type="slidenum">
              <a:rPr lang="fr-FR" smtClean="0"/>
              <a:t>‹#›</a:t>
            </a:fld>
            <a:endParaRPr lang="fr-FR"/>
          </a:p>
        </p:txBody>
      </p:sp>
    </p:spTree>
    <p:extLst>
      <p:ext uri="{BB962C8B-B14F-4D97-AF65-F5344CB8AC3E}">
        <p14:creationId xmlns:p14="http://schemas.microsoft.com/office/powerpoint/2010/main" val="6986611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314"/>
            <a:ext cx="12192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D27AD2-EE97-412A-B28B-751FEF2F49BC}" type="slidenum">
              <a:rPr lang="en-US" smtClean="0"/>
              <a:pPr/>
              <a:t>‹#›</a:t>
            </a:fld>
            <a:endParaRPr lang="en-US" dirty="0"/>
          </a:p>
        </p:txBody>
      </p:sp>
      <p:pic>
        <p:nvPicPr>
          <p:cNvPr id="11" name="Picture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188858" y="114245"/>
            <a:ext cx="1811723" cy="1132327"/>
          </a:xfrm>
          <a:prstGeom prst="rect">
            <a:avLst/>
          </a:prstGeom>
        </p:spPr>
      </p:pic>
    </p:spTree>
    <p:extLst>
      <p:ext uri="{BB962C8B-B14F-4D97-AF65-F5344CB8AC3E}">
        <p14:creationId xmlns:p14="http://schemas.microsoft.com/office/powerpoint/2010/main" val="3808348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200"/>
        </a:spcBef>
        <a:spcAft>
          <a:spcPts val="200"/>
        </a:spcAft>
        <a:buClrTx/>
        <a:buSzPct val="100000"/>
        <a:buFont typeface="Courier New" panose="02070309020205020404" pitchFamily="49" charset="0"/>
        <a:buChar char="o"/>
        <a:defRPr sz="2800" kern="1200">
          <a:solidFill>
            <a:schemeClr val="tx1"/>
          </a:solidFill>
          <a:latin typeface="+mn-lt"/>
          <a:ea typeface="+mn-ea"/>
          <a:cs typeface="+mn-cs"/>
        </a:defRPr>
      </a:lvl1pPr>
      <a:lvl2pPr marL="544068" indent="-342900" algn="l" defTabSz="914400" rtl="0" eaLnBrk="1" latinLnBrk="0" hangingPunct="1">
        <a:lnSpc>
          <a:spcPct val="90000"/>
        </a:lnSpc>
        <a:spcBef>
          <a:spcPts val="200"/>
        </a:spcBef>
        <a:spcAft>
          <a:spcPts val="400"/>
        </a:spcAft>
        <a:buClrTx/>
        <a:buFont typeface="Courier New" panose="02070309020205020404" pitchFamily="49" charset="0"/>
        <a:buChar char="o"/>
        <a:defRPr sz="2400" kern="1200">
          <a:solidFill>
            <a:schemeClr val="tx1"/>
          </a:solidFill>
          <a:latin typeface="+mn-lt"/>
          <a:ea typeface="+mn-ea"/>
          <a:cs typeface="+mn-cs"/>
        </a:defRPr>
      </a:lvl2pPr>
      <a:lvl3pPr marL="669798" indent="-285750" algn="l" defTabSz="914400" rtl="0" eaLnBrk="1" latinLnBrk="0" hangingPunct="1">
        <a:lnSpc>
          <a:spcPct val="90000"/>
        </a:lnSpc>
        <a:spcBef>
          <a:spcPts val="200"/>
        </a:spcBef>
        <a:spcAft>
          <a:spcPts val="400"/>
        </a:spcAft>
        <a:buClrTx/>
        <a:buFont typeface="Courier New" panose="02070309020205020404" pitchFamily="49" charset="0"/>
        <a:buChar char="o"/>
        <a:defRPr sz="1800" kern="1200">
          <a:solidFill>
            <a:schemeClr val="tx1"/>
          </a:solidFill>
          <a:latin typeface="+mn-lt"/>
          <a:ea typeface="+mn-ea"/>
          <a:cs typeface="+mn-cs"/>
        </a:defRPr>
      </a:lvl3pPr>
      <a:lvl4pPr marL="852678" indent="-285750" algn="l" defTabSz="914400" rtl="0" eaLnBrk="1" latinLnBrk="0" hangingPunct="1">
        <a:lnSpc>
          <a:spcPct val="90000"/>
        </a:lnSpc>
        <a:spcBef>
          <a:spcPts val="200"/>
        </a:spcBef>
        <a:spcAft>
          <a:spcPts val="400"/>
        </a:spcAft>
        <a:buClrTx/>
        <a:buFont typeface="Courier New" panose="02070309020205020404" pitchFamily="49" charset="0"/>
        <a:buChar char="o"/>
        <a:defRPr sz="1800" kern="1200">
          <a:solidFill>
            <a:schemeClr val="tx1"/>
          </a:solidFill>
          <a:latin typeface="+mn-lt"/>
          <a:ea typeface="+mn-ea"/>
          <a:cs typeface="+mn-cs"/>
        </a:defRPr>
      </a:lvl4pPr>
      <a:lvl5pPr marL="1035558" indent="-285750" algn="l" defTabSz="914400" rtl="0" eaLnBrk="1" latinLnBrk="0" hangingPunct="1">
        <a:lnSpc>
          <a:spcPct val="90000"/>
        </a:lnSpc>
        <a:spcBef>
          <a:spcPts val="200"/>
        </a:spcBef>
        <a:spcAft>
          <a:spcPts val="400"/>
        </a:spcAft>
        <a:buClrTx/>
        <a:buFont typeface="Courier New" panose="02070309020205020404" pitchFamily="49" charset="0"/>
        <a:buChar char="o"/>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www.msptm.org/files/24_-_38_Capuano_G_P.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hyperlink" Target="http://mmdpproject.org/sites/default/files/mmdp/resources/EN%20Procurement%20Calculator%20for%20Hydrocele-Hernia%20Surgery_05_31_2019_FINAL.xlsx"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609601" y="3942878"/>
            <a:ext cx="10719369" cy="1249826"/>
          </a:xfrm>
        </p:spPr>
        <p:txBody>
          <a:bodyPr>
            <a:noAutofit/>
          </a:bodyPr>
          <a:lstStyle/>
          <a:p>
            <a:pPr>
              <a:spcBef>
                <a:spcPts val="0"/>
              </a:spcBef>
              <a:spcAft>
                <a:spcPts val="600"/>
              </a:spcAft>
            </a:pPr>
            <a:r>
              <a:rPr lang="en-US" sz="2400" b="0" cap="none" dirty="0"/>
              <a:t>LF NGO Network</a:t>
            </a:r>
          </a:p>
          <a:p>
            <a:pPr>
              <a:spcBef>
                <a:spcPts val="0"/>
              </a:spcBef>
              <a:spcAft>
                <a:spcPts val="600"/>
              </a:spcAft>
            </a:pPr>
            <a:r>
              <a:rPr lang="en-US" sz="2400" b="0" cap="none" dirty="0"/>
              <a:t>Liverpool, England</a:t>
            </a:r>
          </a:p>
          <a:p>
            <a:pPr>
              <a:spcBef>
                <a:spcPts val="0"/>
              </a:spcBef>
              <a:spcAft>
                <a:spcPts val="600"/>
              </a:spcAft>
            </a:pPr>
            <a:r>
              <a:rPr lang="en-US" sz="2400" b="0" cap="none" dirty="0"/>
              <a:t>16 September 2019</a:t>
            </a:r>
          </a:p>
        </p:txBody>
      </p:sp>
      <p:sp>
        <p:nvSpPr>
          <p:cNvPr id="2" name="Title 1"/>
          <p:cNvSpPr>
            <a:spLocks noGrp="1"/>
          </p:cNvSpPr>
          <p:nvPr>
            <p:ph type="ctrTitle" idx="4294967295"/>
          </p:nvPr>
        </p:nvSpPr>
        <p:spPr>
          <a:xfrm>
            <a:off x="609601" y="2830541"/>
            <a:ext cx="9002232" cy="783519"/>
          </a:xfrm>
          <a:prstGeom prst="rect">
            <a:avLst/>
          </a:prstGeom>
        </p:spPr>
        <p:txBody>
          <a:bodyPr>
            <a:normAutofit fontScale="90000"/>
          </a:bodyPr>
          <a:lstStyle/>
          <a:p>
            <a:r>
              <a:rPr lang="en-US" b="1" dirty="0">
                <a:solidFill>
                  <a:schemeClr val="bg1"/>
                </a:solidFill>
              </a:rPr>
              <a:t>Morbidity Management and Disability Prevention (MMDP) Project </a:t>
            </a:r>
            <a:br>
              <a:rPr lang="en-US" sz="4000" dirty="0">
                <a:solidFill>
                  <a:schemeClr val="bg1"/>
                </a:solidFill>
              </a:rPr>
            </a:br>
            <a:br>
              <a:rPr lang="en-US" sz="4000" dirty="0">
                <a:solidFill>
                  <a:schemeClr val="bg1"/>
                </a:solidFill>
              </a:rPr>
            </a:br>
            <a:r>
              <a:rPr lang="en-US" sz="4000" b="1" i="1" dirty="0">
                <a:solidFill>
                  <a:schemeClr val="bg1"/>
                </a:solidFill>
              </a:rPr>
              <a:t>Tools and Resources – Lymphatic Filariasis</a:t>
            </a:r>
            <a:br>
              <a:rPr lang="en-US" sz="4000" dirty="0">
                <a:solidFill>
                  <a:schemeClr val="bg1"/>
                </a:solidFill>
              </a:rPr>
            </a:br>
            <a:br>
              <a:rPr lang="en-US" sz="4000" dirty="0">
                <a:solidFill>
                  <a:schemeClr val="bg1"/>
                </a:solidFill>
              </a:rPr>
            </a:br>
            <a:endParaRPr lang="en-US" sz="4000" dirty="0">
              <a:solidFill>
                <a:schemeClr val="bg1"/>
              </a:solidFill>
            </a:endParaRPr>
          </a:p>
        </p:txBody>
      </p:sp>
      <p:cxnSp>
        <p:nvCxnSpPr>
          <p:cNvPr id="8" name="Straight Connector 7">
            <a:extLst>
              <a:ext uri="{FF2B5EF4-FFF2-40B4-BE49-F238E27FC236}">
                <a16:creationId xmlns:a16="http://schemas.microsoft.com/office/drawing/2014/main" id="{B4145BED-C752-4988-A610-8ABA88344E1B}"/>
              </a:ext>
            </a:extLst>
          </p:cNvPr>
          <p:cNvCxnSpPr>
            <a:cxnSpLocks/>
          </p:cNvCxnSpPr>
          <p:nvPr/>
        </p:nvCxnSpPr>
        <p:spPr>
          <a:xfrm flipH="1" flipV="1">
            <a:off x="6896687" y="4001473"/>
            <a:ext cx="711407" cy="263346"/>
          </a:xfrm>
          <a:prstGeom prst="line">
            <a:avLst/>
          </a:prstGeom>
          <a:ln w="127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73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idx="1"/>
          </p:nvPr>
        </p:nvSpPr>
        <p:spPr/>
        <p:txBody>
          <a:bodyPr/>
          <a:lstStyle/>
          <a:p>
            <a:pPr algn="ctr" eaLnBrk="1" hangingPunct="1"/>
            <a:endParaRPr lang="en-US" altLang="en-US" cap="none" dirty="0">
              <a:solidFill>
                <a:schemeClr val="bg1"/>
              </a:solidFill>
            </a:endParaRPr>
          </a:p>
          <a:p>
            <a:pPr algn="ctr" eaLnBrk="1" hangingPunct="1"/>
            <a:r>
              <a:rPr lang="en-US" altLang="en-US" cap="none" dirty="0">
                <a:solidFill>
                  <a:schemeClr val="bg1"/>
                </a:solidFill>
              </a:rPr>
              <a:t>Thank You</a:t>
            </a:r>
          </a:p>
        </p:txBody>
      </p:sp>
      <p:sp>
        <p:nvSpPr>
          <p:cNvPr id="2" name="Text Placeholder 1">
            <a:extLst>
              <a:ext uri="{FF2B5EF4-FFF2-40B4-BE49-F238E27FC236}">
                <a16:creationId xmlns:a16="http://schemas.microsoft.com/office/drawing/2014/main" id="{4AC14DB4-6EB9-48FF-82EE-9BDB04477D53}"/>
              </a:ext>
            </a:extLst>
          </p:cNvPr>
          <p:cNvSpPr>
            <a:spLocks noGrp="1"/>
          </p:cNvSpPr>
          <p:nvPr>
            <p:ph type="body" idx="13"/>
          </p:nvPr>
        </p:nvSpPr>
        <p:spPr>
          <a:xfrm>
            <a:off x="4391246" y="4164884"/>
            <a:ext cx="2791025" cy="606645"/>
          </a:xfrm>
        </p:spPr>
        <p:txBody>
          <a:bodyPr>
            <a:normAutofit/>
          </a:bodyPr>
          <a:lstStyle/>
          <a:p>
            <a:pPr algn="ctr"/>
            <a:r>
              <a:rPr lang="en-US" sz="3200" b="1" dirty="0">
                <a:solidFill>
                  <a:srgbClr val="2A3180"/>
                </a:solidFill>
              </a:rPr>
              <a:t>Thank You</a:t>
            </a:r>
          </a:p>
        </p:txBody>
      </p:sp>
    </p:spTree>
    <p:extLst>
      <p:ext uri="{BB962C8B-B14F-4D97-AF65-F5344CB8AC3E}">
        <p14:creationId xmlns:p14="http://schemas.microsoft.com/office/powerpoint/2010/main" val="297682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442E-FAA7-41C1-BD0F-9C3221C61163}"/>
              </a:ext>
            </a:extLst>
          </p:cNvPr>
          <p:cNvSpPr>
            <a:spLocks noGrp="1"/>
          </p:cNvSpPr>
          <p:nvPr>
            <p:ph type="title"/>
          </p:nvPr>
        </p:nvSpPr>
        <p:spPr>
          <a:xfrm>
            <a:off x="2497540" y="163102"/>
            <a:ext cx="8856260" cy="1325563"/>
          </a:xfrm>
        </p:spPr>
        <p:txBody>
          <a:bodyPr/>
          <a:lstStyle/>
          <a:p>
            <a:r>
              <a:rPr lang="en-US" b="1" dirty="0"/>
              <a:t>MMDP Project </a:t>
            </a:r>
            <a:r>
              <a:rPr lang="en-US" sz="3200" b="1" dirty="0"/>
              <a:t>(FY15 – FY19)</a:t>
            </a:r>
          </a:p>
        </p:txBody>
      </p:sp>
      <p:sp>
        <p:nvSpPr>
          <p:cNvPr id="3" name="Content Placeholder 1">
            <a:extLst>
              <a:ext uri="{FF2B5EF4-FFF2-40B4-BE49-F238E27FC236}">
                <a16:creationId xmlns:a16="http://schemas.microsoft.com/office/drawing/2014/main" id="{9BA6D197-6D56-4816-B99D-ACE429DAA409}"/>
              </a:ext>
            </a:extLst>
          </p:cNvPr>
          <p:cNvSpPr>
            <a:spLocks noGrp="1"/>
          </p:cNvSpPr>
          <p:nvPr>
            <p:ph idx="1"/>
          </p:nvPr>
        </p:nvSpPr>
        <p:spPr>
          <a:xfrm>
            <a:off x="2638805" y="1733107"/>
            <a:ext cx="8714995" cy="4468909"/>
          </a:xfrm>
        </p:spPr>
        <p:txBody>
          <a:bodyPr>
            <a:normAutofit fontScale="77500" lnSpcReduction="20000"/>
          </a:bodyPr>
          <a:lstStyle/>
          <a:p>
            <a:pPr marL="0" indent="0">
              <a:lnSpc>
                <a:spcPct val="120000"/>
              </a:lnSpc>
              <a:spcBef>
                <a:spcPts val="0"/>
              </a:spcBef>
              <a:spcAft>
                <a:spcPts val="1200"/>
              </a:spcAft>
              <a:buNone/>
            </a:pPr>
            <a:r>
              <a:rPr lang="en-US" dirty="0"/>
              <a:t>The USAID-funded MMDP Project supports high quality trachomatous trichiasis (TT) and lymphatic filariasis (LF) interventions using preferred practices and develops new and innovative strategies when needed to meet TT and LF elimination goals.</a:t>
            </a:r>
          </a:p>
          <a:p>
            <a:pPr lvl="0">
              <a:lnSpc>
                <a:spcPct val="120000"/>
              </a:lnSpc>
              <a:spcBef>
                <a:spcPts val="0"/>
              </a:spcBef>
              <a:spcAft>
                <a:spcPts val="1200"/>
              </a:spcAft>
            </a:pPr>
            <a:r>
              <a:rPr lang="en-US" dirty="0"/>
              <a:t>Works with ministries of health and other in-country partners to strengthen the capacity of MMDP systems and scale up MMDP implementation with data driven decision-making.</a:t>
            </a:r>
          </a:p>
          <a:p>
            <a:pPr lvl="0">
              <a:lnSpc>
                <a:spcPct val="120000"/>
              </a:lnSpc>
              <a:spcBef>
                <a:spcPts val="0"/>
              </a:spcBef>
              <a:spcAft>
                <a:spcPts val="1200"/>
              </a:spcAft>
            </a:pPr>
            <a:r>
              <a:rPr lang="en-US" dirty="0"/>
              <a:t>Develops tools and resources to support the provision of high-quality TT and LF MMDP services.</a:t>
            </a:r>
          </a:p>
          <a:p>
            <a:pPr lvl="0">
              <a:lnSpc>
                <a:spcPct val="120000"/>
              </a:lnSpc>
              <a:spcBef>
                <a:spcPts val="0"/>
              </a:spcBef>
              <a:spcAft>
                <a:spcPts val="1200"/>
              </a:spcAft>
            </a:pPr>
            <a:r>
              <a:rPr lang="en-US" dirty="0"/>
              <a:t>Supports WHO’s global program and works in partnership with the NTD community to share knowledge and meet shared goals. </a:t>
            </a:r>
          </a:p>
        </p:txBody>
      </p:sp>
      <p:pic>
        <p:nvPicPr>
          <p:cNvPr id="4" name="Picture 3">
            <a:extLst>
              <a:ext uri="{FF2B5EF4-FFF2-40B4-BE49-F238E27FC236}">
                <a16:creationId xmlns:a16="http://schemas.microsoft.com/office/drawing/2014/main" id="{49AAFDF3-409E-4D98-93EB-70D65093A8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158" y="122832"/>
            <a:ext cx="1894779" cy="6221239"/>
          </a:xfrm>
          <a:prstGeom prst="rect">
            <a:avLst/>
          </a:prstGeom>
        </p:spPr>
      </p:pic>
    </p:spTree>
    <p:extLst>
      <p:ext uri="{BB962C8B-B14F-4D97-AF65-F5344CB8AC3E}">
        <p14:creationId xmlns:p14="http://schemas.microsoft.com/office/powerpoint/2010/main" val="257980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01E9E-DA61-433D-99D4-D8E283369B20}"/>
              </a:ext>
            </a:extLst>
          </p:cNvPr>
          <p:cNvPicPr>
            <a:picLocks noChangeAspect="1"/>
          </p:cNvPicPr>
          <p:nvPr/>
        </p:nvPicPr>
        <p:blipFill>
          <a:blip r:embed="rId3"/>
          <a:stretch>
            <a:fillRect/>
          </a:stretch>
        </p:blipFill>
        <p:spPr>
          <a:xfrm>
            <a:off x="225988" y="545952"/>
            <a:ext cx="6528836" cy="5654255"/>
          </a:xfrm>
          <a:prstGeom prst="rect">
            <a:avLst/>
          </a:prstGeom>
        </p:spPr>
      </p:pic>
      <p:pic>
        <p:nvPicPr>
          <p:cNvPr id="7" name="Picture 6">
            <a:extLst>
              <a:ext uri="{FF2B5EF4-FFF2-40B4-BE49-F238E27FC236}">
                <a16:creationId xmlns:a16="http://schemas.microsoft.com/office/drawing/2014/main" id="{6CAA3960-B132-4C86-B6DE-9BA84F6BF2FF}"/>
              </a:ext>
            </a:extLst>
          </p:cNvPr>
          <p:cNvPicPr>
            <a:picLocks noChangeAspect="1"/>
          </p:cNvPicPr>
          <p:nvPr/>
        </p:nvPicPr>
        <p:blipFill>
          <a:blip r:embed="rId4"/>
          <a:stretch>
            <a:fillRect/>
          </a:stretch>
        </p:blipFill>
        <p:spPr>
          <a:xfrm>
            <a:off x="6987117" y="1476398"/>
            <a:ext cx="4104762" cy="4723809"/>
          </a:xfrm>
          <a:prstGeom prst="rect">
            <a:avLst/>
          </a:prstGeom>
        </p:spPr>
      </p:pic>
    </p:spTree>
    <p:extLst>
      <p:ext uri="{BB962C8B-B14F-4D97-AF65-F5344CB8AC3E}">
        <p14:creationId xmlns:p14="http://schemas.microsoft.com/office/powerpoint/2010/main" val="272672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0D9BB-1897-401B-B15B-7F2D6E7570E3}"/>
              </a:ext>
            </a:extLst>
          </p:cNvPr>
          <p:cNvSpPr txBox="1"/>
          <p:nvPr/>
        </p:nvSpPr>
        <p:spPr>
          <a:xfrm>
            <a:off x="945574" y="666746"/>
            <a:ext cx="10125074" cy="2616101"/>
          </a:xfrm>
          <a:prstGeom prst="rect">
            <a:avLst/>
          </a:prstGeom>
          <a:noFill/>
        </p:spPr>
        <p:txBody>
          <a:bodyPr wrap="square" rtlCol="0">
            <a:spAutoFit/>
          </a:bodyPr>
          <a:lstStyle/>
          <a:p>
            <a:pPr lvl="0" algn="ctr">
              <a:spcAft>
                <a:spcPts val="1800"/>
              </a:spcAft>
            </a:pPr>
            <a:r>
              <a:rPr lang="en-US" altLang="en-US" sz="2400" b="1" i="1" dirty="0">
                <a:solidFill>
                  <a:srgbClr val="000000"/>
                </a:solidFill>
                <a:latin typeface="inherit"/>
              </a:rPr>
              <a:t>Filaricele Anatomical Surgical Task Trainer </a:t>
            </a:r>
          </a:p>
          <a:p>
            <a:pPr marL="342900" lvl="0" indent="-342900">
              <a:spcAft>
                <a:spcPts val="600"/>
              </a:spcAft>
              <a:buFont typeface="Arial" panose="020B0604020202020204" pitchFamily="34" charset="0"/>
              <a:buChar char="•"/>
            </a:pPr>
            <a:r>
              <a:rPr lang="en-US" sz="2400" dirty="0">
                <a:solidFill>
                  <a:srgbClr val="000000"/>
                </a:solidFill>
              </a:rPr>
              <a:t>The FASTT simulator features the resection technique and focuses on the key surgical skills of incision-making, blunt dissection, and suturing, three of the important components of hydrocele surgery.</a:t>
            </a:r>
          </a:p>
          <a:p>
            <a:pPr marL="342900" indent="-342900">
              <a:spcAft>
                <a:spcPts val="600"/>
              </a:spcAft>
              <a:buFont typeface="Arial" panose="020B0604020202020204" pitchFamily="34" charset="0"/>
              <a:buChar char="•"/>
            </a:pPr>
            <a:r>
              <a:rPr lang="en-US" sz="2400" dirty="0">
                <a:solidFill>
                  <a:srgbClr val="000000"/>
                </a:solidFill>
              </a:rPr>
              <a:t>The size of the hydroceles that the simulator represents is Stages II-III </a:t>
            </a:r>
            <a:r>
              <a:rPr lang="en-US" sz="2400" dirty="0">
                <a:latin typeface="Calibri" panose="020F0502020204030204" pitchFamily="34" charset="0"/>
                <a:ea typeface="Calibri" panose="020F0502020204030204" pitchFamily="34" charset="0"/>
                <a:cs typeface="Times New Roman" panose="02020603050405020304" pitchFamily="18" charset="0"/>
              </a:rPr>
              <a:t>(according to </a:t>
            </a:r>
            <a:r>
              <a:rPr lang="en-US" sz="24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Capuano’s classification</a:t>
            </a:r>
            <a:r>
              <a:rPr lang="en-US" sz="24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8" name="Picture 2">
            <a:extLst>
              <a:ext uri="{FF2B5EF4-FFF2-40B4-BE49-F238E27FC236}">
                <a16:creationId xmlns:a16="http://schemas.microsoft.com/office/drawing/2014/main" id="{EE13BA58-A783-454C-B7B1-07DDB2D4BD6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971550" y="3952879"/>
            <a:ext cx="2371723" cy="21050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08AB0D10-2A8E-43AE-A136-4E47ADFA14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529" y="3819530"/>
            <a:ext cx="3348513" cy="2232342"/>
          </a:xfrm>
          <a:prstGeom prst="rect">
            <a:avLst/>
          </a:prstGeom>
        </p:spPr>
      </p:pic>
      <p:pic>
        <p:nvPicPr>
          <p:cNvPr id="10" name="Picture 9">
            <a:extLst>
              <a:ext uri="{FF2B5EF4-FFF2-40B4-BE49-F238E27FC236}">
                <a16:creationId xmlns:a16="http://schemas.microsoft.com/office/drawing/2014/main" id="{38E09390-B02D-44E5-A32B-8BF7E70B0D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9472" y="3819530"/>
            <a:ext cx="3189060" cy="2232342"/>
          </a:xfrm>
          <a:prstGeom prst="rect">
            <a:avLst/>
          </a:prstGeom>
        </p:spPr>
      </p:pic>
    </p:spTree>
    <p:extLst>
      <p:ext uri="{BB962C8B-B14F-4D97-AF65-F5344CB8AC3E}">
        <p14:creationId xmlns:p14="http://schemas.microsoft.com/office/powerpoint/2010/main" val="392140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0D9BB-1897-401B-B15B-7F2D6E7570E3}"/>
              </a:ext>
            </a:extLst>
          </p:cNvPr>
          <p:cNvSpPr txBox="1"/>
          <p:nvPr/>
        </p:nvSpPr>
        <p:spPr>
          <a:xfrm>
            <a:off x="3657600" y="1231433"/>
            <a:ext cx="7258050" cy="3216265"/>
          </a:xfrm>
          <a:prstGeom prst="rect">
            <a:avLst/>
          </a:prstGeom>
          <a:noFill/>
        </p:spPr>
        <p:txBody>
          <a:bodyPr wrap="square" rtlCol="0">
            <a:spAutoFit/>
          </a:bodyPr>
          <a:lstStyle/>
          <a:p>
            <a:pPr lvl="0" algn="ctr">
              <a:spcAft>
                <a:spcPts val="1800"/>
              </a:spcAft>
            </a:pPr>
            <a:r>
              <a:rPr lang="en-US" altLang="en-US" sz="2400" b="1" i="1" dirty="0">
                <a:solidFill>
                  <a:srgbClr val="000000"/>
                </a:solidFill>
                <a:latin typeface="inherit"/>
              </a:rPr>
              <a:t>Filaricele Surgery Training Package</a:t>
            </a:r>
          </a:p>
          <a:p>
            <a:pPr marL="342900" lvl="0" indent="-342900">
              <a:spcAft>
                <a:spcPts val="1200"/>
              </a:spcAft>
              <a:buFont typeface="Arial" panose="020B0604020202020204" pitchFamily="34" charset="0"/>
              <a:buChar char="•"/>
            </a:pPr>
            <a:r>
              <a:rPr lang="en-US" sz="2400" dirty="0">
                <a:solidFill>
                  <a:srgbClr val="000000"/>
                </a:solidFill>
              </a:rPr>
              <a:t>This training package provides instructional materials to assist countries to train filaricele surgeons.</a:t>
            </a:r>
          </a:p>
          <a:p>
            <a:pPr marL="342900" lvl="0" indent="-342900">
              <a:spcAft>
                <a:spcPts val="1200"/>
              </a:spcAft>
              <a:buFont typeface="Arial" panose="020B0604020202020204" pitchFamily="34" charset="0"/>
              <a:buChar char="•"/>
            </a:pPr>
            <a:r>
              <a:rPr lang="en-US" sz="2400" dirty="0">
                <a:solidFill>
                  <a:srgbClr val="000000"/>
                </a:solidFill>
              </a:rPr>
              <a:t>The package includes videos, a training guide, PowerPoint presentations, and a surgical handbook. </a:t>
            </a:r>
          </a:p>
          <a:p>
            <a:pPr marL="342900" lvl="0" indent="-342900">
              <a:spcAft>
                <a:spcPts val="600"/>
              </a:spcAft>
              <a:buFont typeface="Arial" panose="020B0604020202020204" pitchFamily="34" charset="0"/>
              <a:buChar char="•"/>
            </a:pPr>
            <a:r>
              <a:rPr lang="en-US" sz="2400" dirty="0">
                <a:solidFill>
                  <a:srgbClr val="000000"/>
                </a:solidFill>
              </a:rPr>
              <a:t>The package also includes optional modules on usage of the FASTT surgical simulator.</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preview">
            <a:extLst>
              <a:ext uri="{FF2B5EF4-FFF2-40B4-BE49-F238E27FC236}">
                <a16:creationId xmlns:a16="http://schemas.microsoft.com/office/drawing/2014/main" id="{95387AE5-1701-42F1-93ED-0D0DA7E407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204" y="1360642"/>
            <a:ext cx="2691055" cy="3482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in a room&#10;&#10;Description automatically generated">
            <a:extLst>
              <a:ext uri="{FF2B5EF4-FFF2-40B4-BE49-F238E27FC236}">
                <a16:creationId xmlns:a16="http://schemas.microsoft.com/office/drawing/2014/main" id="{DE0A4EC3-EFD4-4E7F-8371-B4653DFD2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4" y="1360642"/>
            <a:ext cx="2691982" cy="3148537"/>
          </a:xfrm>
          <a:prstGeom prst="rect">
            <a:avLst/>
          </a:prstGeom>
        </p:spPr>
      </p:pic>
      <p:sp>
        <p:nvSpPr>
          <p:cNvPr id="7" name="TextBox 6">
            <a:extLst>
              <a:ext uri="{FF2B5EF4-FFF2-40B4-BE49-F238E27FC236}">
                <a16:creationId xmlns:a16="http://schemas.microsoft.com/office/drawing/2014/main" id="{1E5DCCD7-2193-442B-8392-A4576456A4AB}"/>
              </a:ext>
            </a:extLst>
          </p:cNvPr>
          <p:cNvSpPr txBox="1"/>
          <p:nvPr/>
        </p:nvSpPr>
        <p:spPr>
          <a:xfrm>
            <a:off x="1332514" y="3682457"/>
            <a:ext cx="1795908" cy="584775"/>
          </a:xfrm>
          <a:prstGeom prst="rect">
            <a:avLst/>
          </a:prstGeom>
          <a:solidFill>
            <a:srgbClr val="7030A0"/>
          </a:solidFill>
        </p:spPr>
        <p:txBody>
          <a:bodyPr wrap="square" rtlCol="0">
            <a:spAutoFit/>
          </a:bodyPr>
          <a:lstStyle/>
          <a:p>
            <a:r>
              <a:rPr lang="fr-FR" sz="1600" b="1" dirty="0">
                <a:solidFill>
                  <a:schemeClr val="bg1">
                    <a:lumMod val="95000"/>
                  </a:schemeClr>
                </a:solidFill>
              </a:rPr>
              <a:t>Filaricele </a:t>
            </a:r>
            <a:r>
              <a:rPr lang="fr-FR" sz="1600" b="1" dirty="0" err="1">
                <a:solidFill>
                  <a:schemeClr val="bg1">
                    <a:lumMod val="95000"/>
                  </a:schemeClr>
                </a:solidFill>
              </a:rPr>
              <a:t>Surgery</a:t>
            </a:r>
            <a:r>
              <a:rPr lang="fr-FR" sz="1600" b="1" dirty="0">
                <a:solidFill>
                  <a:schemeClr val="bg1">
                    <a:lumMod val="95000"/>
                  </a:schemeClr>
                </a:solidFill>
              </a:rPr>
              <a:t> Training Package</a:t>
            </a:r>
          </a:p>
        </p:txBody>
      </p:sp>
    </p:spTree>
    <p:extLst>
      <p:ext uri="{BB962C8B-B14F-4D97-AF65-F5344CB8AC3E}">
        <p14:creationId xmlns:p14="http://schemas.microsoft.com/office/powerpoint/2010/main" val="394362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0D9BB-1897-401B-B15B-7F2D6E7570E3}"/>
              </a:ext>
            </a:extLst>
          </p:cNvPr>
          <p:cNvSpPr txBox="1"/>
          <p:nvPr/>
        </p:nvSpPr>
        <p:spPr>
          <a:xfrm>
            <a:off x="3152775" y="1140141"/>
            <a:ext cx="7715250" cy="3954929"/>
          </a:xfrm>
          <a:prstGeom prst="rect">
            <a:avLst/>
          </a:prstGeom>
          <a:noFill/>
        </p:spPr>
        <p:txBody>
          <a:bodyPr wrap="square" rtlCol="0">
            <a:spAutoFit/>
          </a:bodyPr>
          <a:lstStyle/>
          <a:p>
            <a:pPr lvl="0">
              <a:spcAft>
                <a:spcPts val="1800"/>
              </a:spcAft>
            </a:pPr>
            <a:r>
              <a:rPr lang="en-US" altLang="en-US" sz="2400" b="1" i="1" dirty="0">
                <a:solidFill>
                  <a:srgbClr val="000000"/>
                </a:solidFill>
                <a:latin typeface="inherit"/>
              </a:rPr>
              <a:t>Procurement Calculator for Hydrocele Surgery</a:t>
            </a:r>
          </a:p>
          <a:p>
            <a:pPr marL="342900" lvl="0" indent="-342900">
              <a:spcAft>
                <a:spcPts val="1200"/>
              </a:spcAft>
              <a:buFont typeface="Arial" panose="020B0604020202020204" pitchFamily="34" charset="0"/>
              <a:buChar char="•"/>
            </a:pPr>
            <a:r>
              <a:rPr lang="en-US" sz="2400" dirty="0">
                <a:solidFill>
                  <a:srgbClr val="000000"/>
                </a:solidFill>
              </a:rPr>
              <a:t>This calculator quantifies the amounts of needed drugs, disposable materials, and durable goods for high-quality hydrocele surgery.</a:t>
            </a:r>
          </a:p>
          <a:p>
            <a:pPr marL="342900" lvl="0" indent="-342900">
              <a:spcAft>
                <a:spcPts val="1200"/>
              </a:spcAft>
              <a:buFont typeface="Arial" panose="020B0604020202020204" pitchFamily="34" charset="0"/>
              <a:buChar char="•"/>
            </a:pPr>
            <a:r>
              <a:rPr lang="en-US" sz="2400" dirty="0">
                <a:solidFill>
                  <a:srgbClr val="000000"/>
                </a:solidFill>
              </a:rPr>
              <a:t>The tool is based on recommendations contained in the World Health Organization's 2019 report from an informal consultation among experts titled </a:t>
            </a:r>
            <a:r>
              <a:rPr lang="en-US" sz="2400" i="1" dirty="0">
                <a:solidFill>
                  <a:srgbClr val="000000"/>
                </a:solidFill>
              </a:rPr>
              <a:t>Surgical Approaches to the Urogenital Manifestations of Lymphatic Filariasis</a:t>
            </a:r>
            <a:r>
              <a:rPr lang="en-US" sz="2400" dirty="0">
                <a:solidFill>
                  <a:srgbClr val="000000"/>
                </a:solidFill>
              </a:rPr>
              <a:t>.</a:t>
            </a:r>
          </a:p>
          <a:p>
            <a:pPr marL="342900" lvl="0" indent="-342900">
              <a:spcAft>
                <a:spcPts val="600"/>
              </a:spcAft>
              <a:buFont typeface="Arial" panose="020B0604020202020204" pitchFamily="34" charset="0"/>
              <a:buChar char="•"/>
            </a:pPr>
            <a:r>
              <a:rPr lang="en-US" sz="2400" dirty="0">
                <a:solidFill>
                  <a:srgbClr val="000000"/>
                </a:solidFill>
              </a:rPr>
              <a:t>The calculator includes a provision for hernias.</a:t>
            </a:r>
          </a:p>
        </p:txBody>
      </p:sp>
      <p:pic>
        <p:nvPicPr>
          <p:cNvPr id="5" name="Picture 2">
            <a:hlinkClick r:id="rId3"/>
            <a:extLst>
              <a:ext uri="{FF2B5EF4-FFF2-40B4-BE49-F238E27FC236}">
                <a16:creationId xmlns:a16="http://schemas.microsoft.com/office/drawing/2014/main" id="{DDE681AD-B988-414D-89BF-E4C8D30D47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371" y="314658"/>
            <a:ext cx="2064629" cy="27106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able, indoor, person, sitting&#10;&#10;Description automatically generated">
            <a:extLst>
              <a:ext uri="{FF2B5EF4-FFF2-40B4-BE49-F238E27FC236}">
                <a16:creationId xmlns:a16="http://schemas.microsoft.com/office/drawing/2014/main" id="{F708EF00-B35F-4FDF-9B1E-5A60AA166A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706" y="3225327"/>
            <a:ext cx="2064629" cy="2710644"/>
          </a:xfrm>
          <a:prstGeom prst="rect">
            <a:avLst/>
          </a:prstGeom>
        </p:spPr>
      </p:pic>
    </p:spTree>
    <p:extLst>
      <p:ext uri="{BB962C8B-B14F-4D97-AF65-F5344CB8AC3E}">
        <p14:creationId xmlns:p14="http://schemas.microsoft.com/office/powerpoint/2010/main" val="9695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271735-78F6-45CD-B3FC-660C78CA25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5302" y="3429000"/>
            <a:ext cx="3571875" cy="2653220"/>
          </a:xfrm>
          <a:prstGeom prst="rect">
            <a:avLst/>
          </a:prstGeom>
        </p:spPr>
      </p:pic>
      <p:sp>
        <p:nvSpPr>
          <p:cNvPr id="4" name="TextBox 3">
            <a:extLst>
              <a:ext uri="{FF2B5EF4-FFF2-40B4-BE49-F238E27FC236}">
                <a16:creationId xmlns:a16="http://schemas.microsoft.com/office/drawing/2014/main" id="{0700D9BB-1897-401B-B15B-7F2D6E7570E3}"/>
              </a:ext>
            </a:extLst>
          </p:cNvPr>
          <p:cNvSpPr txBox="1"/>
          <p:nvPr/>
        </p:nvSpPr>
        <p:spPr>
          <a:xfrm>
            <a:off x="2908346" y="1055925"/>
            <a:ext cx="7759653" cy="25391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inherit"/>
                <a:ea typeface="+mn-ea"/>
                <a:cs typeface="+mn-cs"/>
              </a:rPr>
              <a:t>Lymphedema Management </a:t>
            </a:r>
            <a:r>
              <a:rPr lang="en-US" altLang="en-US" sz="2400" b="1" i="1" dirty="0">
                <a:solidFill>
                  <a:srgbClr val="000000"/>
                </a:solidFill>
                <a:latin typeface="inherit"/>
              </a:rPr>
              <a:t>Video</a:t>
            </a:r>
            <a:br>
              <a:rPr lang="en-US" altLang="en-US" sz="2400" b="1" i="1" dirty="0">
                <a:solidFill>
                  <a:srgbClr val="000000"/>
                </a:solidFill>
                <a:latin typeface="inherit"/>
              </a:rPr>
            </a:br>
            <a:r>
              <a:rPr lang="en-US" altLang="en-US" sz="2400" b="1" i="1" dirty="0">
                <a:solidFill>
                  <a:srgbClr val="000000"/>
                </a:solidFill>
                <a:latin typeface="inherit"/>
              </a:rPr>
              <a:t>and Trainer’s Guide</a:t>
            </a:r>
          </a:p>
          <a:p>
            <a:pPr marL="342900" lvl="0" indent="-342900">
              <a:spcAft>
                <a:spcPts val="600"/>
              </a:spcAft>
              <a:buFont typeface="Arial" panose="020B0604020202020204" pitchFamily="34" charset="0"/>
              <a:buChar char="•"/>
            </a:pPr>
            <a:r>
              <a:rPr lang="en-US" sz="2400" dirty="0">
                <a:solidFill>
                  <a:srgbClr val="000000"/>
                </a:solidFill>
              </a:rPr>
              <a:t>This video and accompanying guide (with handouts) provides supplementary instructional materials for community health workers and other trainers conducting a training on lymphedema management.</a:t>
            </a:r>
          </a:p>
        </p:txBody>
      </p:sp>
      <p:pic>
        <p:nvPicPr>
          <p:cNvPr id="6" name="Picture 5">
            <a:extLst>
              <a:ext uri="{FF2B5EF4-FFF2-40B4-BE49-F238E27FC236}">
                <a16:creationId xmlns:a16="http://schemas.microsoft.com/office/drawing/2014/main" id="{C92553C4-0F01-45A1-B5A3-BFAE7DC63E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942" y="352425"/>
            <a:ext cx="2071818" cy="2695500"/>
          </a:xfrm>
          <a:prstGeom prst="rect">
            <a:avLst/>
          </a:prstGeom>
        </p:spPr>
      </p:pic>
      <p:pic>
        <p:nvPicPr>
          <p:cNvPr id="11" name="Picture 10">
            <a:extLst>
              <a:ext uri="{FF2B5EF4-FFF2-40B4-BE49-F238E27FC236}">
                <a16:creationId xmlns:a16="http://schemas.microsoft.com/office/drawing/2014/main" id="{BFF96037-9390-486A-BC9A-4727F239D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737" y="3341437"/>
            <a:ext cx="2057577" cy="2695500"/>
          </a:xfrm>
          <a:prstGeom prst="rect">
            <a:avLst/>
          </a:prstGeom>
        </p:spPr>
      </p:pic>
      <p:sp>
        <p:nvSpPr>
          <p:cNvPr id="12" name="Rectangle 11">
            <a:extLst>
              <a:ext uri="{FF2B5EF4-FFF2-40B4-BE49-F238E27FC236}">
                <a16:creationId xmlns:a16="http://schemas.microsoft.com/office/drawing/2014/main" id="{3EE26436-31E5-42A5-B44B-7329F443F205}"/>
              </a:ext>
            </a:extLst>
          </p:cNvPr>
          <p:cNvSpPr/>
          <p:nvPr/>
        </p:nvSpPr>
        <p:spPr>
          <a:xfrm>
            <a:off x="2531774" y="5278855"/>
            <a:ext cx="1544926" cy="523220"/>
          </a:xfrm>
          <a:prstGeom prst="rect">
            <a:avLst/>
          </a:prstGeom>
        </p:spPr>
        <p:txBody>
          <a:bodyPr wrap="square">
            <a:spAutoFit/>
          </a:bodyPr>
          <a:lstStyle/>
          <a:p>
            <a:r>
              <a:rPr lang="fr-FR" sz="1400" i="1" dirty="0"/>
              <a:t>Version Française est en cours</a:t>
            </a:r>
          </a:p>
        </p:txBody>
      </p:sp>
    </p:spTree>
    <p:extLst>
      <p:ext uri="{BB962C8B-B14F-4D97-AF65-F5344CB8AC3E}">
        <p14:creationId xmlns:p14="http://schemas.microsoft.com/office/powerpoint/2010/main" val="179593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0D9BB-1897-401B-B15B-7F2D6E7570E3}"/>
              </a:ext>
            </a:extLst>
          </p:cNvPr>
          <p:cNvSpPr txBox="1"/>
          <p:nvPr/>
        </p:nvSpPr>
        <p:spPr>
          <a:xfrm>
            <a:off x="3314700" y="1540191"/>
            <a:ext cx="7581900" cy="1800493"/>
          </a:xfrm>
          <a:prstGeom prst="rect">
            <a:avLst/>
          </a:prstGeom>
          <a:noFill/>
        </p:spPr>
        <p:txBody>
          <a:bodyPr wrap="square" rtlCol="0">
            <a:spAutoFit/>
          </a:bodyPr>
          <a:lstStyle/>
          <a:p>
            <a:pPr lvl="0">
              <a:spcAft>
                <a:spcPts val="1800"/>
              </a:spcAft>
            </a:pPr>
            <a:r>
              <a:rPr lang="en-US" altLang="en-US" sz="2400" b="1" i="1" dirty="0">
                <a:solidFill>
                  <a:srgbClr val="000000"/>
                </a:solidFill>
                <a:latin typeface="inherit"/>
              </a:rPr>
              <a:t>Procurement Calculator for Lymphedema Management</a:t>
            </a:r>
          </a:p>
          <a:p>
            <a:pPr marL="342900" lvl="0" indent="-342900">
              <a:spcAft>
                <a:spcPts val="600"/>
              </a:spcAft>
              <a:buFont typeface="Arial" panose="020B0604020202020204" pitchFamily="34" charset="0"/>
              <a:buChar char="•"/>
            </a:pPr>
            <a:r>
              <a:rPr lang="en-US" sz="2400" dirty="0">
                <a:solidFill>
                  <a:srgbClr val="000000"/>
                </a:solidFill>
              </a:rPr>
              <a:t>This calculator quantifies the amount of drugs and supplies needed for high-quality lymphedema management, including the treatment for acute attacks. </a:t>
            </a:r>
          </a:p>
        </p:txBody>
      </p:sp>
      <p:pic>
        <p:nvPicPr>
          <p:cNvPr id="6" name="Picture 5" descr="A picture containing sitting, indoor, person&#10;&#10;Description automatically generated">
            <a:extLst>
              <a:ext uri="{FF2B5EF4-FFF2-40B4-BE49-F238E27FC236}">
                <a16:creationId xmlns:a16="http://schemas.microsoft.com/office/drawing/2014/main" id="{A252171C-942B-4605-BC87-FA43248645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098" y="282529"/>
            <a:ext cx="2078575" cy="2730436"/>
          </a:xfrm>
          <a:prstGeom prst="rect">
            <a:avLst/>
          </a:prstGeom>
        </p:spPr>
      </p:pic>
      <p:pic>
        <p:nvPicPr>
          <p:cNvPr id="8" name="Picture 7" descr="A picture containing sitting, person, indoor&#10;&#10;Description automatically generated">
            <a:extLst>
              <a:ext uri="{FF2B5EF4-FFF2-40B4-BE49-F238E27FC236}">
                <a16:creationId xmlns:a16="http://schemas.microsoft.com/office/drawing/2014/main" id="{6D6FEEBB-423C-4D03-B9DC-7AEAA0B715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099" y="3231571"/>
            <a:ext cx="2078575" cy="2730437"/>
          </a:xfrm>
          <a:prstGeom prst="rect">
            <a:avLst/>
          </a:prstGeom>
        </p:spPr>
      </p:pic>
      <p:pic>
        <p:nvPicPr>
          <p:cNvPr id="3" name="Picture 2">
            <a:extLst>
              <a:ext uri="{FF2B5EF4-FFF2-40B4-BE49-F238E27FC236}">
                <a16:creationId xmlns:a16="http://schemas.microsoft.com/office/drawing/2014/main" id="{ACE84703-6673-4262-BAC9-E0C73BFA4A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5633" y="3781425"/>
            <a:ext cx="3278217" cy="2180583"/>
          </a:xfrm>
          <a:prstGeom prst="rect">
            <a:avLst/>
          </a:prstGeom>
        </p:spPr>
      </p:pic>
    </p:spTree>
    <p:extLst>
      <p:ext uri="{BB962C8B-B14F-4D97-AF65-F5344CB8AC3E}">
        <p14:creationId xmlns:p14="http://schemas.microsoft.com/office/powerpoint/2010/main" val="154755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5FDC1E-C3DC-466C-945D-E04D0B4C1726}"/>
              </a:ext>
            </a:extLst>
          </p:cNvPr>
          <p:cNvSpPr txBox="1"/>
          <p:nvPr/>
        </p:nvSpPr>
        <p:spPr>
          <a:xfrm>
            <a:off x="2175163" y="297873"/>
            <a:ext cx="6580909" cy="523220"/>
          </a:xfrm>
          <a:prstGeom prst="rect">
            <a:avLst/>
          </a:prstGeom>
          <a:noFill/>
        </p:spPr>
        <p:txBody>
          <a:bodyPr wrap="square" rtlCol="0">
            <a:spAutoFit/>
          </a:bodyPr>
          <a:lstStyle/>
          <a:p>
            <a:pPr algn="ctr"/>
            <a:r>
              <a:rPr lang="fr-FR" sz="2800" dirty="0"/>
              <a:t>Translations</a:t>
            </a:r>
          </a:p>
        </p:txBody>
      </p:sp>
      <p:pic>
        <p:nvPicPr>
          <p:cNvPr id="6" name="Picture 5" descr="A screenshot of a cell phone&#10;&#10;Description automatically generated">
            <a:extLst>
              <a:ext uri="{FF2B5EF4-FFF2-40B4-BE49-F238E27FC236}">
                <a16:creationId xmlns:a16="http://schemas.microsoft.com/office/drawing/2014/main" id="{2A167EA0-33D2-4AF9-9A96-50B0B634C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08" y="1436109"/>
            <a:ext cx="2196291" cy="2879582"/>
          </a:xfrm>
          <a:prstGeom prst="rect">
            <a:avLst/>
          </a:prstGeom>
        </p:spPr>
      </p:pic>
      <p:sp>
        <p:nvSpPr>
          <p:cNvPr id="7" name="TextBox 6">
            <a:extLst>
              <a:ext uri="{FF2B5EF4-FFF2-40B4-BE49-F238E27FC236}">
                <a16:creationId xmlns:a16="http://schemas.microsoft.com/office/drawing/2014/main" id="{AF18DB42-DC21-4BCA-A04F-2D52D721A411}"/>
              </a:ext>
            </a:extLst>
          </p:cNvPr>
          <p:cNvSpPr txBox="1"/>
          <p:nvPr/>
        </p:nvSpPr>
        <p:spPr>
          <a:xfrm>
            <a:off x="3048000" y="1436109"/>
            <a:ext cx="6927273" cy="3046988"/>
          </a:xfrm>
          <a:prstGeom prst="rect">
            <a:avLst/>
          </a:prstGeom>
          <a:noFill/>
        </p:spPr>
        <p:txBody>
          <a:bodyPr wrap="square" rtlCol="0">
            <a:spAutoFit/>
          </a:bodyPr>
          <a:lstStyle/>
          <a:p>
            <a:r>
              <a:rPr lang="fr-FR" sz="2400" dirty="0"/>
              <a:t>Translation of </a:t>
            </a:r>
            <a:r>
              <a:rPr lang="fr-FR" sz="2400" b="1" dirty="0"/>
              <a:t>« </a:t>
            </a:r>
            <a:r>
              <a:rPr lang="fr-FR" sz="2400" b="1" dirty="0" err="1"/>
              <a:t>Surgical</a:t>
            </a:r>
            <a:r>
              <a:rPr lang="fr-FR" sz="2400" b="1" dirty="0"/>
              <a:t> </a:t>
            </a:r>
            <a:r>
              <a:rPr lang="fr-FR" sz="2400" b="1" dirty="0" err="1"/>
              <a:t>Approaches</a:t>
            </a:r>
            <a:r>
              <a:rPr lang="fr-FR" sz="2400" b="1" dirty="0"/>
              <a:t> to the </a:t>
            </a:r>
            <a:r>
              <a:rPr lang="fr-FR" sz="2400" b="1" dirty="0" err="1"/>
              <a:t>Urogenital</a:t>
            </a:r>
            <a:r>
              <a:rPr lang="fr-FR" sz="2400" b="1" dirty="0"/>
              <a:t> Manifestations of </a:t>
            </a:r>
            <a:r>
              <a:rPr lang="fr-FR" sz="2400" b="1" dirty="0" err="1"/>
              <a:t>Lymphatic</a:t>
            </a:r>
            <a:r>
              <a:rPr lang="fr-FR" sz="2400" b="1" dirty="0"/>
              <a:t> Filariasis »</a:t>
            </a:r>
          </a:p>
          <a:p>
            <a:endParaRPr lang="fr-FR" sz="2400" dirty="0"/>
          </a:p>
          <a:p>
            <a:pPr marL="342900" indent="-342900">
              <a:buFont typeface="Arial" panose="020B0604020202020204" pitchFamily="34" charset="0"/>
              <a:buChar char="•"/>
            </a:pPr>
            <a:r>
              <a:rPr lang="fr-FR" sz="2400" dirty="0"/>
              <a:t>French</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err="1"/>
              <a:t>Spanish</a:t>
            </a:r>
            <a:endParaRPr lang="fr-FR" sz="2400" dirty="0"/>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err="1"/>
              <a:t>Portuguese</a:t>
            </a:r>
            <a:endParaRPr lang="fr-FR" sz="2400" dirty="0"/>
          </a:p>
        </p:txBody>
      </p:sp>
    </p:spTree>
    <p:extLst>
      <p:ext uri="{BB962C8B-B14F-4D97-AF65-F5344CB8AC3E}">
        <p14:creationId xmlns:p14="http://schemas.microsoft.com/office/powerpoint/2010/main" val="2556387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409</Words>
  <Application>Microsoft Office PowerPoint</Application>
  <PresentationFormat>Widescreen</PresentationFormat>
  <Paragraphs>47</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Courier New</vt:lpstr>
      <vt:lpstr>inherit</vt:lpstr>
      <vt:lpstr>Times New Roman</vt:lpstr>
      <vt:lpstr>Office Theme</vt:lpstr>
      <vt:lpstr>1_Retrospect</vt:lpstr>
      <vt:lpstr>Morbidity Management and Disability Prevention (MMDP) Project   Tools and Resources – Lymphatic Filariasis  </vt:lpstr>
      <vt:lpstr>MMDP Project (FY15 – FY19)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MacArthur</dc:creator>
  <cp:lastModifiedBy>Tech 10</cp:lastModifiedBy>
  <cp:revision>27</cp:revision>
  <cp:lastPrinted>2019-09-11T20:00:52Z</cp:lastPrinted>
  <dcterms:created xsi:type="dcterms:W3CDTF">2019-08-27T12:54:19Z</dcterms:created>
  <dcterms:modified xsi:type="dcterms:W3CDTF">2019-09-18T09:34:05Z</dcterms:modified>
</cp:coreProperties>
</file>