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  <p:sldMasterId id="2147483686" r:id="rId3"/>
    <p:sldMasterId id="2147483673" r:id="rId4"/>
    <p:sldMasterId id="2147483661" r:id="rId5"/>
  </p:sldMasterIdLst>
  <p:notesMasterIdLst>
    <p:notesMasterId r:id="rId14"/>
  </p:notesMasterIdLst>
  <p:handoutMasterIdLst>
    <p:handoutMasterId r:id="rId15"/>
  </p:handoutMasterIdLst>
  <p:sldIdLst>
    <p:sldId id="256" r:id="rId6"/>
    <p:sldId id="321" r:id="rId7"/>
    <p:sldId id="329" r:id="rId8"/>
    <p:sldId id="336" r:id="rId9"/>
    <p:sldId id="330" r:id="rId10"/>
    <p:sldId id="332" r:id="rId11"/>
    <p:sldId id="333" r:id="rId12"/>
    <p:sldId id="33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ni Lawrence" initials="" lastIdx="3" clrIdx="0"/>
  <p:cmAuthor id="1" name="Taylor, Rachel" initials="TR" lastIdx="4" clrIdx="1">
    <p:extLst>
      <p:ext uri="{19B8F6BF-5375-455C-9EA6-DF929625EA0E}">
        <p15:presenceInfo xmlns:p15="http://schemas.microsoft.com/office/powerpoint/2012/main" userId="S-1-5-21-6776287-1952083785-2110791508-12715839" providerId="AD"/>
      </p:ext>
    </p:extLst>
  </p:cmAuthor>
  <p:cmAuthor id="2" name="Yao Sodahlon" initials="YS" lastIdx="5" clrIdx="2">
    <p:extLst>
      <p:ext uri="{19B8F6BF-5375-455C-9EA6-DF929625EA0E}">
        <p15:presenceInfo xmlns:p15="http://schemas.microsoft.com/office/powerpoint/2012/main" userId="S-1-5-21-716047119-1561357319-879972363-169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9999"/>
    <a:srgbClr val="FF6600"/>
    <a:srgbClr val="B9B9B9"/>
    <a:srgbClr val="3333FF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0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1855" y="1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3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9-11T13:40:12.034" idx="2">
    <p:pos x="3871" y="2569"/>
    <p:text>Why is India in red?</p:text>
    <p:extLst>
      <p:ext uri="{C676402C-5697-4E1C-873F-D02D1690AC5C}">
        <p15:threadingInfo xmlns:p15="http://schemas.microsoft.com/office/powerpoint/2012/main" timeZoneBias="240"/>
      </p:ext>
    </p:extLst>
  </p:cm>
  <p:cm authorId="2" dt="2019-09-11T15:50:53.354" idx="3">
    <p:pos x="3871" y="2665"/>
    <p:text>special country by instinct</p:text>
    <p:extLst>
      <p:ext uri="{C676402C-5697-4E1C-873F-D02D1690AC5C}">
        <p15:threadingInfo xmlns:p15="http://schemas.microsoft.com/office/powerpoint/2012/main" timeZoneBias="240">
          <p15:parentCm authorId="1" idx="2"/>
        </p15:threadingInfo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6631D69-2EF7-49CC-8DEA-4ED113A6B55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19485A-A361-4962-8C33-7893C15BEA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CABEA-DCEC-4297-B3F7-16733A07EE61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1C21F8-E803-434C-89B6-9C34F75D0AE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16DC0B-0822-4AA3-B8D9-6B45014983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AAB16-146B-47DF-98D2-027DDA26B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6866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1EA5CB-35F0-4821-8429-AF1A5F44F882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A5D35-2F7C-49FE-93A2-F9945D382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04755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A5D35-2F7C-49FE-93A2-F9945D3829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264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A5D35-2F7C-49FE-93A2-F9945D38294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5365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A5D35-2F7C-49FE-93A2-F9945D3829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70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A5D35-2F7C-49FE-93A2-F9945D38294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5317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A5D35-2F7C-49FE-93A2-F9945D38294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177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A5D35-2F7C-49FE-93A2-F9945D38294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3642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A5D35-2F7C-49FE-93A2-F9945D38294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174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A5D35-2F7C-49FE-93A2-F9945D38294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88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3FCCB-36EF-4BE9-B254-87EB4BA6E946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1832D67-B3EF-4049-8C03-25ABDA5DC4B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StampOutOncho_Texture_Blue_Green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1886" y="59466"/>
            <a:ext cx="829310" cy="894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8537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3FCCB-36EF-4BE9-B254-87EB4BA6E946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1832D67-B3EF-4049-8C03-25ABDA5DC4B8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 flipV="1">
            <a:off x="591671" y="6251388"/>
            <a:ext cx="10913035" cy="41836"/>
          </a:xfrm>
          <a:prstGeom prst="line">
            <a:avLst/>
          </a:prstGeom>
          <a:ln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StampOutOncho_Texture_Blue_Green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1886" y="59466"/>
            <a:ext cx="829310" cy="894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6487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3FCCB-36EF-4BE9-B254-87EB4BA6E946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1832D67-B3EF-4049-8C03-25ABDA5DC4B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91671" y="6251388"/>
            <a:ext cx="10913035" cy="41836"/>
          </a:xfrm>
          <a:prstGeom prst="line">
            <a:avLst/>
          </a:prstGeom>
          <a:ln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tampOutOncho_Texture_Blue_Green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1886" y="59466"/>
            <a:ext cx="829310" cy="894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30015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3FCCB-36EF-4BE9-B254-87EB4BA6E946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91671" y="6251388"/>
            <a:ext cx="10913035" cy="41836"/>
          </a:xfrm>
          <a:prstGeom prst="line">
            <a:avLst/>
          </a:prstGeom>
          <a:ln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tampOutOncho_Texture_Blue_Green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1886" y="59466"/>
            <a:ext cx="829310" cy="894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8772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3FCCB-36EF-4BE9-B254-87EB4BA6E946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1832D67-B3EF-4049-8C03-25ABDA5DC4B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591671" y="6251388"/>
            <a:ext cx="10913035" cy="41836"/>
          </a:xfrm>
          <a:prstGeom prst="line">
            <a:avLst/>
          </a:prstGeom>
          <a:ln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StampOutOncho_Texture_Blue_Green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1886" y="59466"/>
            <a:ext cx="829310" cy="894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24102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3FCCB-36EF-4BE9-B254-87EB4BA6E946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1832D67-B3EF-4049-8C03-25ABDA5DC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7492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BF205-C4D2-48A4-BFEA-A33D1917E9BD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25D51F6-7B8E-4341-93EB-6FBF90822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2319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BF205-C4D2-48A4-BFEA-A33D1917E9BD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25D51F6-7B8E-4341-93EB-6FBF90822D5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 flipH="1">
            <a:off x="8432155" y="6311900"/>
            <a:ext cx="3020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0" dirty="0">
                <a:solidFill>
                  <a:srgbClr val="009999"/>
                </a:solidFill>
              </a:rPr>
              <a:t>Local power</a:t>
            </a:r>
            <a:r>
              <a:rPr lang="en-US" i="0" baseline="0" dirty="0">
                <a:solidFill>
                  <a:srgbClr val="009999"/>
                </a:solidFill>
              </a:rPr>
              <a:t> – global change</a:t>
            </a:r>
            <a:endParaRPr lang="en-US" i="0" dirty="0">
              <a:solidFill>
                <a:srgbClr val="00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6219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BF205-C4D2-48A4-BFEA-A33D1917E9BD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25D51F6-7B8E-4341-93EB-6FBF90822D5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 flipH="1">
            <a:off x="8432155" y="6311900"/>
            <a:ext cx="3020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0" dirty="0">
                <a:solidFill>
                  <a:srgbClr val="009999"/>
                </a:solidFill>
              </a:rPr>
              <a:t>Local power</a:t>
            </a:r>
            <a:r>
              <a:rPr lang="en-US" i="0" baseline="0" dirty="0">
                <a:solidFill>
                  <a:srgbClr val="009999"/>
                </a:solidFill>
              </a:rPr>
              <a:t> – global change</a:t>
            </a:r>
            <a:endParaRPr lang="en-US" i="0" dirty="0">
              <a:solidFill>
                <a:srgbClr val="00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0614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BF205-C4D2-48A4-BFEA-A33D1917E9BD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25D51F6-7B8E-4341-93EB-6FBF90822D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 flipH="1">
            <a:off x="8432155" y="6311900"/>
            <a:ext cx="3020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0" dirty="0">
                <a:solidFill>
                  <a:srgbClr val="009999"/>
                </a:solidFill>
              </a:rPr>
              <a:t>Local power</a:t>
            </a:r>
            <a:r>
              <a:rPr lang="en-US" i="0" baseline="0" dirty="0">
                <a:solidFill>
                  <a:srgbClr val="009999"/>
                </a:solidFill>
              </a:rPr>
              <a:t> – global change</a:t>
            </a:r>
            <a:endParaRPr lang="en-US" i="0" dirty="0">
              <a:solidFill>
                <a:srgbClr val="00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9947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BF205-C4D2-48A4-BFEA-A33D1917E9BD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25D51F6-7B8E-4341-93EB-6FBF90822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493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3FCCB-36EF-4BE9-B254-87EB4BA6E946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 descr="StampOutOncho_Texture_Blue_Green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1886" y="59466"/>
            <a:ext cx="829310" cy="894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31846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BF205-C4D2-48A4-BFEA-A33D1917E9BD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25D51F6-7B8E-4341-93EB-6FBF90822D5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 flipH="1">
            <a:off x="8432155" y="6311900"/>
            <a:ext cx="3020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0" dirty="0">
                <a:solidFill>
                  <a:srgbClr val="009999"/>
                </a:solidFill>
              </a:rPr>
              <a:t>Local power</a:t>
            </a:r>
            <a:r>
              <a:rPr lang="en-US" i="0" baseline="0" dirty="0">
                <a:solidFill>
                  <a:srgbClr val="009999"/>
                </a:solidFill>
              </a:rPr>
              <a:t> – global change</a:t>
            </a:r>
            <a:endParaRPr lang="en-US" i="0" dirty="0">
              <a:solidFill>
                <a:srgbClr val="00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7713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BF205-C4D2-48A4-BFEA-A33D1917E9BD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25D51F6-7B8E-4341-93EB-6FBF90822D5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 flipH="1">
            <a:off x="8432155" y="6311900"/>
            <a:ext cx="3020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0" dirty="0">
                <a:solidFill>
                  <a:srgbClr val="009999"/>
                </a:solidFill>
              </a:rPr>
              <a:t>Local power</a:t>
            </a:r>
            <a:r>
              <a:rPr lang="en-US" i="0" baseline="0" dirty="0">
                <a:solidFill>
                  <a:srgbClr val="009999"/>
                </a:solidFill>
              </a:rPr>
              <a:t> – global change</a:t>
            </a:r>
            <a:endParaRPr lang="en-US" i="0" dirty="0">
              <a:solidFill>
                <a:srgbClr val="00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1122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BF205-C4D2-48A4-BFEA-A33D1917E9BD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25D51F6-7B8E-4341-93EB-6FBF90822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7059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BF205-C4D2-48A4-BFEA-A33D1917E9BD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25D51F6-7B8E-4341-93EB-6FBF90822D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 flipH="1">
            <a:off x="8432155" y="6311900"/>
            <a:ext cx="3020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0" dirty="0">
                <a:solidFill>
                  <a:srgbClr val="009999"/>
                </a:solidFill>
              </a:rPr>
              <a:t>Local power</a:t>
            </a:r>
            <a:r>
              <a:rPr lang="en-US" i="0" baseline="0" dirty="0">
                <a:solidFill>
                  <a:srgbClr val="009999"/>
                </a:solidFill>
              </a:rPr>
              <a:t> – global change</a:t>
            </a:r>
            <a:endParaRPr lang="en-US" i="0" dirty="0">
              <a:solidFill>
                <a:srgbClr val="00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2381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BF205-C4D2-48A4-BFEA-A33D1917E9BD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25D51F6-7B8E-4341-93EB-6FBF90822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3319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BF205-C4D2-48A4-BFEA-A33D1917E9BD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25D51F6-7B8E-4341-93EB-6FBF90822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9503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ACDF8-92A4-4D95-AD12-21225D1520B7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7BED0-403A-4CB1-9793-D10B86D0F5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3876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ACDF8-92A4-4D95-AD12-21225D1520B7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7BED0-403A-4CB1-9793-D10B86D0F5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9530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ACDF8-92A4-4D95-AD12-21225D1520B7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7BED0-403A-4CB1-9793-D10B86D0F5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458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ACDF8-92A4-4D95-AD12-21225D1520B7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7BED0-403A-4CB1-9793-D10B86D0F5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160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3FCCB-36EF-4BE9-B254-87EB4BA6E946}" type="datetimeFigureOut">
              <a:rPr lang="en-US" smtClean="0"/>
              <a:t>9/17/2019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91671" y="6251388"/>
            <a:ext cx="10913035" cy="41836"/>
          </a:xfrm>
          <a:prstGeom prst="line">
            <a:avLst/>
          </a:prstGeom>
          <a:ln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tampOutOncho_Texture_Blue_Green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5840" y="110334"/>
            <a:ext cx="1299172" cy="1132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96215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ACDF8-92A4-4D95-AD12-21225D1520B7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7BED0-403A-4CB1-9793-D10B86D0F5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6739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ACDF8-92A4-4D95-AD12-21225D1520B7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7BED0-403A-4CB1-9793-D10B86D0F5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9386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ACDF8-92A4-4D95-AD12-21225D1520B7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7BED0-403A-4CB1-9793-D10B86D0F5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6585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ACDF8-92A4-4D95-AD12-21225D1520B7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7BED0-403A-4CB1-9793-D10B86D0F5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11622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ACDF8-92A4-4D95-AD12-21225D1520B7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7BED0-403A-4CB1-9793-D10B86D0F5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18125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ACDF8-92A4-4D95-AD12-21225D1520B7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7BED0-403A-4CB1-9793-D10B86D0F5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83932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ACDF8-92A4-4D95-AD12-21225D1520B7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7BED0-403A-4CB1-9793-D10B86D0F5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04003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1B81-EC85-4D0E-9B0E-0693D707FD1B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F9F61-3590-4506-B55D-BFF35EEF9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59710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1B81-EC85-4D0E-9B0E-0693D707FD1B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F9F61-3590-4506-B55D-BFF35EEF9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74779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1B81-EC85-4D0E-9B0E-0693D707FD1B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F9F61-3590-4506-B55D-BFF35EEF9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447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3FCCB-36EF-4BE9-B254-87EB4BA6E946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1832D67-B3EF-4049-8C03-25ABDA5DC4B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591671" y="6251388"/>
            <a:ext cx="10913035" cy="41836"/>
          </a:xfrm>
          <a:prstGeom prst="line">
            <a:avLst/>
          </a:prstGeom>
          <a:ln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StampOutOncho_Texture_Blue_Green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1886" y="59466"/>
            <a:ext cx="829310" cy="894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070324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1B81-EC85-4D0E-9B0E-0693D707FD1B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F9F61-3590-4506-B55D-BFF35EEF9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9654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1B81-EC85-4D0E-9B0E-0693D707FD1B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F9F61-3590-4506-B55D-BFF35EEF9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241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1B81-EC85-4D0E-9B0E-0693D707FD1B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F9F61-3590-4506-B55D-BFF35EEF9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2959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1B81-EC85-4D0E-9B0E-0693D707FD1B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F9F61-3590-4506-B55D-BFF35EEF9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64616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1B81-EC85-4D0E-9B0E-0693D707FD1B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F9F61-3590-4506-B55D-BFF35EEF9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49418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1B81-EC85-4D0E-9B0E-0693D707FD1B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F9F61-3590-4506-B55D-BFF35EEF9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90083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1B81-EC85-4D0E-9B0E-0693D707FD1B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F9F61-3590-4506-B55D-BFF35EEF9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26234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1B81-EC85-4D0E-9B0E-0693D707FD1B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F9F61-3590-4506-B55D-BFF35EEF9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720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3FCCB-36EF-4BE9-B254-87EB4BA6E946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1832D67-B3EF-4049-8C03-25ABDA5DC4B8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StampOutOncho_Texture_Blue_Green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1886" y="59466"/>
            <a:ext cx="829310" cy="894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3031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3FCCB-36EF-4BE9-B254-87EB4BA6E946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1832D67-B3EF-4049-8C03-25ABDA5DC4B8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 flipV="1">
            <a:off x="591671" y="6251388"/>
            <a:ext cx="10913035" cy="41836"/>
          </a:xfrm>
          <a:prstGeom prst="line">
            <a:avLst/>
          </a:prstGeom>
          <a:ln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StampOutOncho_Texture_Blue_Green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1886" y="59466"/>
            <a:ext cx="829310" cy="894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737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3FCCB-36EF-4BE9-B254-87EB4BA6E946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1832D67-B3EF-4049-8C03-25ABDA5DC4B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91671" y="6251388"/>
            <a:ext cx="10913035" cy="41836"/>
          </a:xfrm>
          <a:prstGeom prst="line">
            <a:avLst/>
          </a:prstGeom>
          <a:ln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tampOutOncho_Texture_Blue_Green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1886" y="59466"/>
            <a:ext cx="829310" cy="894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0354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3FCCB-36EF-4BE9-B254-87EB4BA6E946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1832D67-B3EF-4049-8C03-25ABDA5DC4B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 flipV="1">
            <a:off x="591671" y="6251388"/>
            <a:ext cx="10913035" cy="41836"/>
          </a:xfrm>
          <a:prstGeom prst="line">
            <a:avLst/>
          </a:prstGeom>
          <a:ln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StampOutOncho_Texture_Blue_Green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1886" y="59466"/>
            <a:ext cx="829310" cy="894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1138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3FCCB-36EF-4BE9-B254-87EB4BA6E946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1832D67-B3EF-4049-8C03-25ABDA5DC4B8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 flipV="1">
            <a:off x="591671" y="6251388"/>
            <a:ext cx="10913035" cy="41836"/>
          </a:xfrm>
          <a:prstGeom prst="line">
            <a:avLst/>
          </a:prstGeom>
          <a:ln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StampOutOncho_Texture_Blue_Green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1886" y="59466"/>
            <a:ext cx="829310" cy="894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0929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3FCCB-36EF-4BE9-B254-87EB4BA6E946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026" name="Picture 1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3175"/>
            <a:ext cx="160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StampOutOncho_Texture_Blue_Green"/>
          <p:cNvPicPr/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1886" y="59466"/>
            <a:ext cx="829310" cy="894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 userDrawn="1"/>
        </p:nvSpPr>
        <p:spPr>
          <a:xfrm flipH="1">
            <a:off x="8432155" y="6311900"/>
            <a:ext cx="3020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0" dirty="0">
                <a:solidFill>
                  <a:srgbClr val="009999"/>
                </a:solidFill>
              </a:rPr>
              <a:t>Local power</a:t>
            </a:r>
            <a:r>
              <a:rPr lang="en-US" i="0" baseline="0" dirty="0">
                <a:solidFill>
                  <a:srgbClr val="009999"/>
                </a:solidFill>
              </a:rPr>
              <a:t> – global change</a:t>
            </a:r>
            <a:endParaRPr lang="en-US" i="0" dirty="0">
              <a:solidFill>
                <a:srgbClr val="00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087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5" r:id="rId2"/>
    <p:sldLayoutId id="2147483650" r:id="rId3"/>
    <p:sldLayoutId id="2147483651" r:id="rId4"/>
    <p:sldLayoutId id="2147483660" r:id="rId5"/>
    <p:sldLayoutId id="2147483698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BF205-C4D2-48A4-BFEA-A33D1917E9BD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647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ACDF8-92A4-4D95-AD12-21225D1520B7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7BED0-403A-4CB1-9793-D10B86D0F5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366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E1B81-EC85-4D0E-9B0E-0693D707FD1B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F9F61-3590-4506-B55D-BFF35EEF9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941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comments" Target="../comments/commen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224" y="1799748"/>
            <a:ext cx="11657087" cy="2766732"/>
          </a:xfrm>
        </p:spPr>
        <p:txBody>
          <a:bodyPr anchor="ctr">
            <a:normAutofit/>
          </a:bodyPr>
          <a:lstStyle/>
          <a:p>
            <a:r>
              <a:rPr lang="en-US" sz="4400" b="1" cap="all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4400" b="1" cap="all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4400" b="1" cap="all" dirty="0">
                <a:latin typeface="Verdana" panose="020B0604030504040204" pitchFamily="34" charset="0"/>
                <a:ea typeface="Verdana" panose="020B0604030504040204" pitchFamily="34" charset="0"/>
              </a:rPr>
              <a:t>Mectizan Donation Program</a:t>
            </a:r>
            <a:br>
              <a:rPr lang="en-US" sz="4400" b="1" cap="all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x-none" sz="4400" b="1" cap="all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400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4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4400" dirty="0">
                <a:latin typeface="Verdana" panose="020B0604030504040204" pitchFamily="34" charset="0"/>
                <a:ea typeface="Verdana" panose="020B0604030504040204" pitchFamily="34" charset="0"/>
              </a:rPr>
              <a:t>       </a:t>
            </a:r>
            <a:endParaRPr lang="en-US" sz="4400" b="1" dirty="0"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84111" y="4220773"/>
            <a:ext cx="214251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Yao Sodahlon</a:t>
            </a:r>
          </a:p>
          <a:p>
            <a:pPr algn="ctr"/>
            <a:r>
              <a:rPr lang="en-US" sz="2800" dirty="0" smtClean="0"/>
              <a:t>Director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670532" y="508673"/>
            <a:ext cx="62522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LF NGDO Network Meeting Liverpool, UK - </a:t>
            </a:r>
            <a:r>
              <a:rPr lang="en-US" b="1" dirty="0" smtClean="0"/>
              <a:t>18</a:t>
            </a:r>
            <a:r>
              <a:rPr lang="en-US" b="1" baseline="30000" dirty="0" smtClean="0"/>
              <a:t>th</a:t>
            </a:r>
            <a:r>
              <a:rPr lang="en-US" b="1" dirty="0" smtClean="0"/>
              <a:t> </a:t>
            </a:r>
            <a:r>
              <a:rPr lang="en-US" b="1" dirty="0"/>
              <a:t>September 2019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18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00" y="4693608"/>
            <a:ext cx="12192000" cy="1519669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MSD’s </a:t>
            </a:r>
            <a:r>
              <a:rPr lang="en-US" b="1" dirty="0" smtClean="0"/>
              <a:t>commitments: </a:t>
            </a:r>
            <a:br>
              <a:rPr lang="en-US" b="1" dirty="0" smtClean="0"/>
            </a:br>
            <a:r>
              <a:rPr lang="en-US" sz="4000" b="1" dirty="0" smtClean="0"/>
              <a:t>Facilitate access to </a:t>
            </a:r>
            <a:r>
              <a:rPr lang="en-US" sz="4000" b="1" dirty="0" err="1" smtClean="0"/>
              <a:t>ivermectin</a:t>
            </a:r>
            <a:r>
              <a:rPr lang="en-US" sz="4000" b="1" dirty="0" smtClean="0"/>
              <a:t> though the donation of Mectizan</a:t>
            </a:r>
            <a:r>
              <a:rPr lang="en-US" sz="4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®</a:t>
            </a:r>
            <a:endParaRPr lang="en-US" sz="4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332"/>
            <a:ext cx="5741912" cy="382554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1372" y="121534"/>
            <a:ext cx="5722993" cy="381830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9734" y="3939843"/>
            <a:ext cx="2123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River blindness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34211" y="4033144"/>
            <a:ext cx="1868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Elephantiasis</a:t>
            </a:r>
          </a:p>
        </p:txBody>
      </p:sp>
    </p:spTree>
    <p:extLst>
      <p:ext uri="{BB962C8B-B14F-4D97-AF65-F5344CB8AC3E}">
        <p14:creationId xmlns:p14="http://schemas.microsoft.com/office/powerpoint/2010/main" val="426224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0215" y="135891"/>
            <a:ext cx="10561272" cy="9144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MSD’s commitments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968" y="1177864"/>
            <a:ext cx="11844897" cy="1167274"/>
          </a:xfrm>
        </p:spPr>
        <p:txBody>
          <a:bodyPr>
            <a:normAutofit/>
          </a:bodyPr>
          <a:lstStyle/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US" sz="2000" b="1" dirty="0"/>
              <a:t>Unlimited for onchocerciasis since 1987: 37 countries (around 198 million beneficiaries)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US" sz="2000" b="1" dirty="0"/>
              <a:t>Unlimited for LF elimination in countries co-endemic with oncho since 1998: 31 African countries and Yemen (around 350 millions beneficiaries)</a:t>
            </a:r>
          </a:p>
        </p:txBody>
      </p:sp>
      <p:sp>
        <p:nvSpPr>
          <p:cNvPr id="8" name="Rectangle 7"/>
          <p:cNvSpPr/>
          <p:nvPr/>
        </p:nvSpPr>
        <p:spPr>
          <a:xfrm>
            <a:off x="5647914" y="3594574"/>
            <a:ext cx="376272" cy="2738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884113" y="3137299"/>
            <a:ext cx="6763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Yemen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7929186" y="3290372"/>
            <a:ext cx="23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9059567" y="1761501"/>
            <a:ext cx="23693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u="sng" dirty="0">
                <a:solidFill>
                  <a:srgbClr val="009999"/>
                </a:solidFill>
              </a:rPr>
              <a:t>31 African countries</a:t>
            </a:r>
          </a:p>
          <a:p>
            <a:r>
              <a:rPr lang="en-US" sz="1600" b="1" dirty="0">
                <a:solidFill>
                  <a:srgbClr val="009999"/>
                </a:solidFill>
              </a:rPr>
              <a:t>Angola, Benin, Burkina Faso, Burundi, </a:t>
            </a:r>
          </a:p>
          <a:p>
            <a:r>
              <a:rPr lang="en-US" sz="1600" b="1" dirty="0">
                <a:solidFill>
                  <a:srgbClr val="009999"/>
                </a:solidFill>
              </a:rPr>
              <a:t>Cameroon, Central African Republic, Chad, Congo, Democratic Republic of Congo, Côte d'Ivoire, Ethiopia, Equatorial Guinea, Ghana, Guinea, Guinea Bissau, Gabon, Liberia, </a:t>
            </a:r>
            <a:r>
              <a:rPr lang="en-US" sz="1600" b="1" dirty="0"/>
              <a:t>(Kenya), </a:t>
            </a:r>
            <a:r>
              <a:rPr lang="en-US" sz="1600" b="1" dirty="0">
                <a:solidFill>
                  <a:srgbClr val="009999"/>
                </a:solidFill>
              </a:rPr>
              <a:t>Malawi, Mali, Mozambique, Niger, Nigeria, </a:t>
            </a:r>
            <a:r>
              <a:rPr lang="en-US" sz="1600" b="1" dirty="0"/>
              <a:t>(Rwanda), </a:t>
            </a:r>
            <a:r>
              <a:rPr lang="en-US" sz="1600" b="1" dirty="0">
                <a:solidFill>
                  <a:srgbClr val="009999"/>
                </a:solidFill>
              </a:rPr>
              <a:t>Senegal, Sierra Leone, Sudan, S. Sudan, Tanzania, Togo</a:t>
            </a:r>
          </a:p>
          <a:p>
            <a:r>
              <a:rPr lang="en-US" sz="1600" b="1" dirty="0">
                <a:solidFill>
                  <a:srgbClr val="009999"/>
                </a:solidFill>
              </a:rPr>
              <a:t>Uganda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4479" y="2635815"/>
            <a:ext cx="6761050" cy="358475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34050" y="3767558"/>
            <a:ext cx="267953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u="sng" dirty="0">
                <a:solidFill>
                  <a:srgbClr val="FF66FF"/>
                </a:solidFill>
              </a:rPr>
              <a:t>6 Latin American countries </a:t>
            </a:r>
          </a:p>
          <a:p>
            <a:r>
              <a:rPr lang="en-US" sz="1600" b="1" dirty="0">
                <a:solidFill>
                  <a:srgbClr val="FF66FF"/>
                </a:solidFill>
              </a:rPr>
              <a:t>Brazil, Ecuador, Venezuela, </a:t>
            </a:r>
          </a:p>
          <a:p>
            <a:r>
              <a:rPr lang="en-US" sz="1600" b="1" dirty="0">
                <a:solidFill>
                  <a:srgbClr val="FF66FF"/>
                </a:solidFill>
              </a:rPr>
              <a:t>Colombia, Guatemala, Mexico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092762" y="3229632"/>
            <a:ext cx="758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Yemen</a:t>
            </a:r>
          </a:p>
        </p:txBody>
      </p:sp>
    </p:spTree>
    <p:extLst>
      <p:ext uri="{BB962C8B-B14F-4D97-AF65-F5344CB8AC3E}">
        <p14:creationId xmlns:p14="http://schemas.microsoft.com/office/powerpoint/2010/main" val="67353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1163" y="273002"/>
            <a:ext cx="10561272" cy="9144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MSD’s commitments</a:t>
            </a:r>
            <a:endParaRPr lang="en-US" sz="3600" b="1" dirty="0"/>
          </a:p>
        </p:txBody>
      </p:sp>
      <p:sp>
        <p:nvSpPr>
          <p:cNvPr id="8" name="Rectangle 7"/>
          <p:cNvSpPr/>
          <p:nvPr/>
        </p:nvSpPr>
        <p:spPr>
          <a:xfrm>
            <a:off x="5647914" y="3594574"/>
            <a:ext cx="376272" cy="2738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7929186" y="3290372"/>
            <a:ext cx="23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 txBox="1">
            <a:spLocks/>
          </p:cNvSpPr>
          <p:nvPr/>
        </p:nvSpPr>
        <p:spPr>
          <a:xfrm>
            <a:off x="275025" y="1761501"/>
            <a:ext cx="11787787" cy="29134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latin typeface="+mn-lt"/>
                <a:cs typeface="Times New Roman" panose="02020603050405020304" pitchFamily="18" charset="0"/>
              </a:rPr>
              <a:t>3. </a:t>
            </a:r>
            <a:r>
              <a:rPr lang="en-US" sz="3200" b="1" dirty="0" smtClean="0">
                <a:latin typeface="+mn-lt"/>
                <a:cs typeface="Times New Roman" panose="02020603050405020304" pitchFamily="18" charset="0"/>
              </a:rPr>
              <a:t>Up to </a:t>
            </a:r>
            <a:r>
              <a:rPr lang="en-US" sz="3200" dirty="0" smtClean="0">
                <a:latin typeface="+mn-lt"/>
                <a:cs typeface="Times New Roman" panose="02020603050405020304" pitchFamily="18" charset="0"/>
              </a:rPr>
              <a:t>100 </a:t>
            </a:r>
            <a:r>
              <a:rPr lang="en-US" sz="3200" dirty="0" smtClean="0">
                <a:latin typeface="+mn-lt"/>
                <a:cs typeface="Times New Roman" panose="02020603050405020304" pitchFamily="18" charset="0"/>
              </a:rPr>
              <a:t>million treatments per year through 2025 to support IDA implementation for the  acceleration of LF elimination </a:t>
            </a:r>
            <a:r>
              <a:rPr lang="en-US" sz="3200" dirty="0" smtClean="0">
                <a:latin typeface="+mn-lt"/>
                <a:cs typeface="Times New Roman" panose="02020603050405020304" pitchFamily="18" charset="0"/>
              </a:rPr>
              <a:t>in countries where onchocerciasis is not co-endemic.</a:t>
            </a:r>
            <a:endParaRPr lang="en-US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924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409" y="133631"/>
            <a:ext cx="9959051" cy="937027"/>
          </a:xfrm>
        </p:spPr>
        <p:txBody>
          <a:bodyPr>
            <a:normAutofit fontScale="90000"/>
          </a:bodyPr>
          <a:lstStyle/>
          <a:p>
            <a:r>
              <a:rPr lang="en-US" dirty="0"/>
              <a:t>45 countries* eligible for IDA (August 2019)</a:t>
            </a:r>
            <a:br>
              <a:rPr lang="en-US" dirty="0"/>
            </a:br>
            <a:r>
              <a:rPr lang="en-US" sz="1800" dirty="0"/>
              <a:t>* in bold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0965488"/>
              </p:ext>
            </p:extLst>
          </p:nvPr>
        </p:nvGraphicFramePr>
        <p:xfrm>
          <a:off x="260430" y="1016965"/>
          <a:ext cx="11655707" cy="576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761">
                  <a:extLst>
                    <a:ext uri="{9D8B030D-6E8A-4147-A177-3AD203B41FA5}">
                      <a16:colId xmlns:a16="http://schemas.microsoft.com/office/drawing/2014/main" val="1955585137"/>
                    </a:ext>
                  </a:extLst>
                </a:gridCol>
                <a:gridCol w="2761688">
                  <a:extLst>
                    <a:ext uri="{9D8B030D-6E8A-4147-A177-3AD203B41FA5}">
                      <a16:colId xmlns:a16="http://schemas.microsoft.com/office/drawing/2014/main" val="3758171852"/>
                    </a:ext>
                  </a:extLst>
                </a:gridCol>
                <a:gridCol w="2152891">
                  <a:extLst>
                    <a:ext uri="{9D8B030D-6E8A-4147-A177-3AD203B41FA5}">
                      <a16:colId xmlns:a16="http://schemas.microsoft.com/office/drawing/2014/main" val="2865200109"/>
                    </a:ext>
                  </a:extLst>
                </a:gridCol>
                <a:gridCol w="2180200">
                  <a:extLst>
                    <a:ext uri="{9D8B030D-6E8A-4147-A177-3AD203B41FA5}">
                      <a16:colId xmlns:a16="http://schemas.microsoft.com/office/drawing/2014/main" val="3040818800"/>
                    </a:ext>
                  </a:extLst>
                </a:gridCol>
                <a:gridCol w="2681167">
                  <a:extLst>
                    <a:ext uri="{9D8B030D-6E8A-4147-A177-3AD203B41FA5}">
                      <a16:colId xmlns:a16="http://schemas.microsoft.com/office/drawing/2014/main" val="12845405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MDA not started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MDA started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by not at scale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MDA scaled to all endemic IUs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Post-MDA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surveillance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Elimination as a Public Health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Problem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2623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Equatorial Guinea</a:t>
                      </a:r>
                    </a:p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Gabon</a:t>
                      </a:r>
                    </a:p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South</a:t>
                      </a:r>
                      <a:r>
                        <a:rPr lang="en-US" sz="1400" baseline="0" dirty="0">
                          <a:solidFill>
                            <a:schemeClr val="bg1"/>
                          </a:solidFill>
                        </a:rPr>
                        <a:t> Sudan</a:t>
                      </a:r>
                    </a:p>
                    <a:p>
                      <a:endParaRPr lang="en-US" baseline="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1800" b="1" baseline="0" dirty="0">
                          <a:solidFill>
                            <a:schemeClr val="bg1"/>
                          </a:solidFill>
                        </a:rPr>
                        <a:t>New Caledonia</a:t>
                      </a:r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Angola</a:t>
                      </a:r>
                    </a:p>
                    <a:p>
                      <a:r>
                        <a:rPr lang="en-US" sz="1400" dirty="0"/>
                        <a:t>Central</a:t>
                      </a:r>
                      <a:r>
                        <a:rPr lang="en-US" sz="1400" baseline="0" dirty="0"/>
                        <a:t> African Republic</a:t>
                      </a:r>
                    </a:p>
                    <a:p>
                      <a:r>
                        <a:rPr lang="en-US" sz="1400" baseline="0" dirty="0"/>
                        <a:t>Chad</a:t>
                      </a:r>
                    </a:p>
                    <a:p>
                      <a:r>
                        <a:rPr lang="en-US" sz="1400" baseline="0" dirty="0"/>
                        <a:t>Congo</a:t>
                      </a:r>
                    </a:p>
                    <a:p>
                      <a:r>
                        <a:rPr lang="en-US" sz="1400" baseline="0" dirty="0"/>
                        <a:t>Democratic Republic of Congo</a:t>
                      </a:r>
                    </a:p>
                    <a:p>
                      <a:r>
                        <a:rPr lang="en-US" sz="1400" baseline="0" dirty="0"/>
                        <a:t>Ethiopia</a:t>
                      </a:r>
                    </a:p>
                    <a:p>
                      <a:r>
                        <a:rPr lang="en-US" sz="1400" baseline="0" dirty="0"/>
                        <a:t>Guinea Bissau</a:t>
                      </a:r>
                    </a:p>
                    <a:p>
                      <a:r>
                        <a:rPr lang="en-US" sz="1400" baseline="0" dirty="0"/>
                        <a:t>Nigeria</a:t>
                      </a:r>
                    </a:p>
                    <a:p>
                      <a:r>
                        <a:rPr lang="en-US" sz="1400" baseline="0" dirty="0"/>
                        <a:t>Sudan</a:t>
                      </a:r>
                    </a:p>
                    <a:p>
                      <a:endParaRPr lang="en-US" sz="1400" baseline="0" dirty="0"/>
                    </a:p>
                    <a:p>
                      <a:r>
                        <a:rPr lang="en-US" sz="1800" b="1" baseline="0" dirty="0"/>
                        <a:t>Comoros</a:t>
                      </a:r>
                    </a:p>
                    <a:p>
                      <a:r>
                        <a:rPr lang="en-US" sz="1800" b="1" baseline="0" dirty="0"/>
                        <a:t>Eritrea</a:t>
                      </a:r>
                    </a:p>
                    <a:p>
                      <a:r>
                        <a:rPr lang="en-US" sz="1800" b="1" baseline="0" dirty="0"/>
                        <a:t>Madagascar</a:t>
                      </a:r>
                    </a:p>
                    <a:p>
                      <a:r>
                        <a:rPr lang="en-US" sz="1800" b="1" baseline="0" dirty="0"/>
                        <a:t>Guyana</a:t>
                      </a:r>
                    </a:p>
                    <a:p>
                      <a:r>
                        <a:rPr lang="en-US" sz="1800" b="1" baseline="0" dirty="0"/>
                        <a:t>Indonesia</a:t>
                      </a:r>
                    </a:p>
                    <a:p>
                      <a:r>
                        <a:rPr lang="en-US" sz="1800" b="1" baseline="0" dirty="0"/>
                        <a:t>Papua New Guinea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Benin, Burkina Faso, Cameroon,</a:t>
                      </a:r>
                      <a:r>
                        <a:rPr lang="en-US" sz="1400" baseline="0" dirty="0"/>
                        <a:t> Cote d’Ivoire, Ghana, Guinea, Liberia, Mali, Mozambique, Niger, Senegal, Sierra Leone, Tanzania,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baseline="0" dirty="0"/>
                        <a:t>Kenya, Zambia, Zimbabwe, </a:t>
                      </a:r>
                      <a:r>
                        <a:rPr lang="en-US" sz="1800" b="1" dirty="0"/>
                        <a:t>Sao</a:t>
                      </a:r>
                    </a:p>
                    <a:p>
                      <a:r>
                        <a:rPr lang="en-US" sz="1800" b="1" dirty="0"/>
                        <a:t>Tome &amp; Principe</a:t>
                      </a:r>
                    </a:p>
                    <a:p>
                      <a:r>
                        <a:rPr lang="en-US" sz="1800" b="1" dirty="0"/>
                        <a:t>Dominican Republic, Haiti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ndia,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1" dirty="0"/>
                        <a:t>Myanmar, Nepal, Timor-Leste,</a:t>
                      </a:r>
                      <a:r>
                        <a:rPr lang="en-US" sz="1800" b="1" baseline="0" dirty="0"/>
                        <a:t> A. Samoa, French Polynesia, Fiji, FSM, Malaysia, Samoa, Brunei, Darussalam, Philippines, Tuvalu</a:t>
                      </a:r>
                      <a:endParaRPr lang="en-US" sz="18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Malawi</a:t>
                      </a:r>
                    </a:p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Brazil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Bangladesh</a:t>
                      </a:r>
                    </a:p>
                    <a:p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Kiribati</a:t>
                      </a:r>
                    </a:p>
                    <a:p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Lao</a:t>
                      </a:r>
                      <a:r>
                        <a:rPr lang="en-US" sz="1800" b="1" baseline="0" dirty="0">
                          <a:solidFill>
                            <a:schemeClr val="bg1"/>
                          </a:solidFill>
                        </a:rPr>
                        <a:t> PDR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pPr algn="ctr"/>
                      <a:endParaRPr lang="en-US" b="0" dirty="0"/>
                    </a:p>
                    <a:p>
                      <a:pPr algn="ctr"/>
                      <a:r>
                        <a:rPr lang="en-US" b="1" dirty="0"/>
                        <a:t>Egypt</a:t>
                      </a:r>
                    </a:p>
                    <a:p>
                      <a:pPr algn="ctr"/>
                      <a:r>
                        <a:rPr lang="en-US" b="1" dirty="0"/>
                        <a:t>Yemen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b="1" dirty="0"/>
                        <a:t>Maldives</a:t>
                      </a:r>
                    </a:p>
                    <a:p>
                      <a:pPr algn="ctr"/>
                      <a:r>
                        <a:rPr lang="en-US" b="1" dirty="0"/>
                        <a:t>Sri Lanka</a:t>
                      </a:r>
                    </a:p>
                    <a:p>
                      <a:pPr algn="ctr"/>
                      <a:r>
                        <a:rPr lang="en-US" b="1" dirty="0"/>
                        <a:t>Thailand</a:t>
                      </a:r>
                    </a:p>
                    <a:p>
                      <a:pPr algn="ctr"/>
                      <a:r>
                        <a:rPr lang="en-US" dirty="0"/>
                        <a:t>Togo</a:t>
                      </a:r>
                    </a:p>
                    <a:p>
                      <a:pPr algn="ctr"/>
                      <a:r>
                        <a:rPr lang="en-US" b="1" dirty="0"/>
                        <a:t>Cambodia</a:t>
                      </a:r>
                    </a:p>
                    <a:p>
                      <a:pPr algn="ctr"/>
                      <a:r>
                        <a:rPr lang="en-US" b="1" dirty="0"/>
                        <a:t>Cook Islands</a:t>
                      </a:r>
                    </a:p>
                    <a:p>
                      <a:pPr algn="ctr"/>
                      <a:r>
                        <a:rPr lang="en-US" b="1" dirty="0"/>
                        <a:t>Marshall</a:t>
                      </a:r>
                      <a:r>
                        <a:rPr lang="en-US" b="1" baseline="0" dirty="0"/>
                        <a:t> Islands</a:t>
                      </a:r>
                    </a:p>
                    <a:p>
                      <a:pPr algn="ctr"/>
                      <a:r>
                        <a:rPr lang="en-US" b="1" baseline="0" dirty="0"/>
                        <a:t>Palau, Niue,</a:t>
                      </a:r>
                    </a:p>
                    <a:p>
                      <a:pPr algn="ctr"/>
                      <a:r>
                        <a:rPr lang="en-US" b="1" baseline="0" dirty="0"/>
                        <a:t>Tonga</a:t>
                      </a:r>
                    </a:p>
                    <a:p>
                      <a:pPr algn="ctr"/>
                      <a:r>
                        <a:rPr lang="en-US" b="1" baseline="0" dirty="0"/>
                        <a:t>Vietnam, Vanuatu, </a:t>
                      </a:r>
                    </a:p>
                    <a:p>
                      <a:pPr algn="ctr"/>
                      <a:r>
                        <a:rPr lang="en-US" b="1" baseline="0" dirty="0"/>
                        <a:t>Wallis and Futuna</a:t>
                      </a:r>
                      <a:endParaRPr lang="en-US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5209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1/4 IDA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6/15 IDA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20/33 IDA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4/5 IDA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14/15 IDA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644715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60430" y="6418162"/>
            <a:ext cx="1880886" cy="36460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152891" y="6418162"/>
            <a:ext cx="2731625" cy="36460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953965" y="6418162"/>
            <a:ext cx="2077655" cy="36460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077919" y="6418162"/>
            <a:ext cx="2106592" cy="36460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300258" y="6418162"/>
            <a:ext cx="2581155" cy="36460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242385" y="1070658"/>
            <a:ext cx="2639027" cy="64239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077919" y="1070657"/>
            <a:ext cx="2106592" cy="64239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884518" y="1070657"/>
            <a:ext cx="2077655" cy="64239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095020" y="1070657"/>
            <a:ext cx="2731625" cy="64239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68145" y="1070657"/>
            <a:ext cx="1769001" cy="64239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8051" y="1713052"/>
            <a:ext cx="1886672" cy="648643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F1832D67-B3EF-4049-8C03-25ABDA5DC4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5991" y="169558"/>
            <a:ext cx="10515600" cy="1325563"/>
          </a:xfrm>
        </p:spPr>
        <p:txBody>
          <a:bodyPr/>
          <a:lstStyle/>
          <a:p>
            <a:pPr lvl="0"/>
            <a:r>
              <a:rPr lang="en-US" b="1" dirty="0"/>
              <a:t>Country eligibility to receive </a:t>
            </a:r>
            <a:br>
              <a:rPr lang="en-US" b="1" dirty="0"/>
            </a:br>
            <a:r>
              <a:rPr lang="en-US" b="1" dirty="0"/>
              <a:t>Mectizan for IDA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736" y="2014417"/>
            <a:ext cx="11065397" cy="4351338"/>
          </a:xfrm>
        </p:spPr>
        <p:txBody>
          <a:bodyPr>
            <a:normAutofit/>
          </a:bodyPr>
          <a:lstStyle/>
          <a:p>
            <a:r>
              <a:rPr lang="en-US" b="1" dirty="0"/>
              <a:t>Epidemiological eligibility</a:t>
            </a:r>
          </a:p>
          <a:p>
            <a:pPr lvl="1"/>
            <a:r>
              <a:rPr lang="en-US" b="1" dirty="0"/>
              <a:t>Non co-endemic for onchocerciasis with: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IUs that have not started or have fewer than 4 effective rounds of DEC and </a:t>
            </a:r>
            <a:r>
              <a:rPr lang="en-US" dirty="0" err="1"/>
              <a:t>Albendazole</a:t>
            </a:r>
            <a:r>
              <a:rPr lang="en-US" dirty="0"/>
              <a:t>;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IUs that have not met the appropriate epidemiological targets in sentinel and spot-check site surveys or in transmission assessment survey (TAS) despite meeting drug coverage targets;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communities where post-MDA or post-validation surveillance identified infection suggesting local transmission.</a:t>
            </a:r>
          </a:p>
          <a:p>
            <a:pPr lvl="1"/>
            <a:endParaRPr lang="en-US" dirty="0"/>
          </a:p>
          <a:p>
            <a:pPr lvl="1">
              <a:lnSpc>
                <a:spcPct val="100000"/>
              </a:lnSpc>
            </a:pPr>
            <a:r>
              <a:rPr lang="en-US" b="1" dirty="0"/>
              <a:t>Priority will be given to IUs that meet criteria 2 and 3 (limited donation)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35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11" y="739703"/>
            <a:ext cx="6285744" cy="56641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" name="TextBox 11"/>
          <p:cNvSpPr txBox="1"/>
          <p:nvPr/>
        </p:nvSpPr>
        <p:spPr>
          <a:xfrm>
            <a:off x="1671354" y="216483"/>
            <a:ext cx="98263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3.5</a:t>
            </a:r>
            <a:r>
              <a:rPr lang="en-US" sz="2800" dirty="0"/>
              <a:t> billion treatments shipped IVM treatments shipped (Dec. 2019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48051" y="739703"/>
            <a:ext cx="5121084" cy="55746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20507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81" y="816637"/>
            <a:ext cx="12052837" cy="52247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43574" y="3166868"/>
            <a:ext cx="704850" cy="524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34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i="http://www.w3.org/2001/XMLSchema-instance" xmlns:xsd="http://www.w3.org/2001/XMLSchema" xmlns="http://www.boldonjames.com/2008/01/sie/internal/label" sislVersion="0" policy="a10f9ac0-5937-4b4f-b459-96aedd9ed2c5" origin="userSelected">
  <element uid="9920fcc9-9f43-4d43-9e3e-b98a219cfd55" value=""/>
</sisl>
</file>

<file path=customXml/itemProps1.xml><?xml version="1.0" encoding="utf-8"?>
<ds:datastoreItem xmlns:ds="http://schemas.openxmlformats.org/officeDocument/2006/customXml" ds:itemID="{BC2D6C6E-527C-4510-850E-5F0523A2A9F2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11492</TotalTime>
  <Words>467</Words>
  <Application>Microsoft Office PowerPoint</Application>
  <PresentationFormat>Widescreen</PresentationFormat>
  <Paragraphs>101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Verdana</vt:lpstr>
      <vt:lpstr>Office Theme</vt:lpstr>
      <vt:lpstr>2_Custom Design</vt:lpstr>
      <vt:lpstr>1_Custom Design</vt:lpstr>
      <vt:lpstr>Custom Design</vt:lpstr>
      <vt:lpstr> Mectizan Donation Program          </vt:lpstr>
      <vt:lpstr>MSD’s commitments:  Facilitate access to ivermectin though the donation of Mectizan®</vt:lpstr>
      <vt:lpstr>MSD’s commitments</vt:lpstr>
      <vt:lpstr>MSD’s commitments</vt:lpstr>
      <vt:lpstr>45 countries* eligible for IDA (August 2019) * in bold</vt:lpstr>
      <vt:lpstr>Country eligibility to receive  Mectizan for IDA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Yao Sodahlon</dc:creator>
  <cp:lastModifiedBy>Yao Sodahlon</cp:lastModifiedBy>
  <cp:revision>601</cp:revision>
  <dcterms:created xsi:type="dcterms:W3CDTF">2017-10-29T18:08:26Z</dcterms:created>
  <dcterms:modified xsi:type="dcterms:W3CDTF">2019-09-17T18:58:10Z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0209634c-f8b4-4511-8852-49055f26f73f</vt:lpwstr>
  </property>
  <property fmtid="{D5CDD505-2E9C-101B-9397-08002B2CF9AE}" pid="3" name="bjSaver">
    <vt:lpwstr>kgl5vYeraWHYvYSfMbEd5fZqsNgBSIPX</vt:lpwstr>
  </property>
  <property fmtid="{D5CDD505-2E9C-101B-9397-08002B2CF9AE}" pid="4" name="bjDocumentLabelXML">
    <vt:lpwstr>&lt;?xml version="1.0" encoding="us-ascii"?&gt;&lt;sisl xmlns:xsi="http://www.w3.org/2001/XMLSchema-instance" xmlns:xsd="http://www.w3.org/2001/XMLSchema" sislVersion="0" policy="a10f9ac0-5937-4b4f-b459-96aedd9ed2c5" origin="userSelected" xmlns="http://www.boldonj</vt:lpwstr>
  </property>
  <property fmtid="{D5CDD505-2E9C-101B-9397-08002B2CF9AE}" pid="5" name="bjDocumentLabelXML-0">
    <vt:lpwstr>ames.com/2008/01/sie/internal/label"&gt;&lt;element uid="9920fcc9-9f43-4d43-9e3e-b98a219cfd55" value="" /&gt;&lt;/sisl&gt;</vt:lpwstr>
  </property>
  <property fmtid="{D5CDD505-2E9C-101B-9397-08002B2CF9AE}" pid="6" name="bjDocumentSecurityLabel">
    <vt:lpwstr>Not Classified</vt:lpwstr>
  </property>
  <property fmtid="{D5CDD505-2E9C-101B-9397-08002B2CF9AE}" pid="8" name="_NewReviewCycle">
    <vt:lpwstr/>
  </property>
</Properties>
</file>