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13"/>
  </p:notesMasterIdLst>
  <p:handoutMasterIdLst>
    <p:handoutMasterId r:id="rId14"/>
  </p:handoutMasterIdLst>
  <p:sldIdLst>
    <p:sldId id="348" r:id="rId5"/>
    <p:sldId id="468" r:id="rId6"/>
    <p:sldId id="719" r:id="rId7"/>
    <p:sldId id="718" r:id="rId8"/>
    <p:sldId id="696" r:id="rId9"/>
    <p:sldId id="717" r:id="rId10"/>
    <p:sldId id="461" r:id="rId11"/>
    <p:sldId id="429" r:id="rId1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08" userDrawn="1">
          <p15:clr>
            <a:srgbClr val="A4A3A4"/>
          </p15:clr>
        </p15:guide>
        <p15:guide id="4" orient="horz" pos="360">
          <p15:clr>
            <a:srgbClr val="A4A3A4"/>
          </p15:clr>
        </p15:guide>
        <p15:guide id="5" pos="5511">
          <p15:clr>
            <a:srgbClr val="A4A3A4"/>
          </p15:clr>
        </p15:guide>
        <p15:guide id="6" pos="249">
          <p15:clr>
            <a:srgbClr val="A4A3A4"/>
          </p15:clr>
        </p15:guide>
        <p15:guide id="7" pos="2928" userDrawn="1">
          <p15:clr>
            <a:srgbClr val="A4A3A4"/>
          </p15:clr>
        </p15:guide>
        <p15:guide id="8" pos="2835">
          <p15:clr>
            <a:srgbClr val="A4A3A4"/>
          </p15:clr>
        </p15:guide>
        <p15:guide id="9" pos="5649">
          <p15:clr>
            <a:srgbClr val="A4A3A4"/>
          </p15:clr>
        </p15:guide>
        <p15:guide id="10" pos="96" userDrawn="1">
          <p15:clr>
            <a:srgbClr val="A4A3A4"/>
          </p15:clr>
        </p15:guide>
        <p15:guide id="11" pos="3216" userDrawn="1">
          <p15:clr>
            <a:srgbClr val="A4A3A4"/>
          </p15:clr>
        </p15:guide>
        <p15:guide id="12" pos="4920" userDrawn="1">
          <p15:clr>
            <a:srgbClr val="A4A3A4"/>
          </p15:clr>
        </p15:guide>
        <p15:guide id="13" pos="8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890">
          <p15:clr>
            <a:srgbClr val="A4A3A4"/>
          </p15:clr>
        </p15:guide>
        <p15:guide id="16" orient="horz" pos="3976">
          <p15:clr>
            <a:srgbClr val="A4A3A4"/>
          </p15:clr>
        </p15:guide>
        <p15:guide id="17" orient="horz" pos="273">
          <p15:clr>
            <a:srgbClr val="A4A3A4"/>
          </p15:clr>
        </p15:guide>
        <p15:guide id="18" orient="horz" pos="1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51717"/>
    <a:srgbClr val="0075BB"/>
    <a:srgbClr val="AEA7A1"/>
    <a:srgbClr val="6B6056"/>
    <a:srgbClr val="ABA49D"/>
    <a:srgbClr val="D2D2D2"/>
    <a:srgbClr val="B32271"/>
    <a:srgbClr val="76BC42"/>
    <a:srgbClr val="E02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982" autoAdjust="0"/>
  </p:normalViewPr>
  <p:slideViewPr>
    <p:cSldViewPr snapToGrid="0" showGuides="1">
      <p:cViewPr varScale="1">
        <p:scale>
          <a:sx n="75" d="100"/>
          <a:sy n="75" d="100"/>
        </p:scale>
        <p:origin x="388" y="56"/>
      </p:cViewPr>
      <p:guideLst>
        <p:guide orient="horz" pos="768"/>
        <p:guide orient="horz" pos="3974"/>
        <p:guide orient="horz" pos="3408"/>
        <p:guide orient="horz" pos="360"/>
        <p:guide pos="5511"/>
        <p:guide pos="249"/>
        <p:guide pos="2928"/>
        <p:guide pos="2835"/>
        <p:guide pos="5649"/>
        <p:guide pos="96"/>
        <p:guide pos="3216"/>
        <p:guide pos="4920"/>
        <p:guide pos="888"/>
        <p:guide orient="horz" pos="2160"/>
        <p:guide orient="horz" pos="890"/>
        <p:guide orient="horz" pos="3976"/>
        <p:guide orient="horz" pos="273"/>
        <p:guide orient="horz" pos="11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-78" y="150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ana Williams" userId="9e5ea3c6-c1a2-457c-a60b-e1be962aa41d" providerId="ADAL" clId="{FAA53104-261A-4E8D-B39F-CBFABE925935}"/>
    <pc:docChg chg="custSel addSld delSld modSld sldOrd">
      <pc:chgData name="Tijana Williams" userId="9e5ea3c6-c1a2-457c-a60b-e1be962aa41d" providerId="ADAL" clId="{FAA53104-261A-4E8D-B39F-CBFABE925935}" dt="2019-09-17T22:22:52.942" v="65" actId="255"/>
      <pc:docMkLst>
        <pc:docMk/>
      </pc:docMkLst>
      <pc:sldChg chg="ord">
        <pc:chgData name="Tijana Williams" userId="9e5ea3c6-c1a2-457c-a60b-e1be962aa41d" providerId="ADAL" clId="{FAA53104-261A-4E8D-B39F-CBFABE925935}" dt="2019-09-17T22:04:02.119" v="1"/>
        <pc:sldMkLst>
          <pc:docMk/>
          <pc:sldMk cId="0" sldId="468"/>
        </pc:sldMkLst>
      </pc:sldChg>
      <pc:sldChg chg="addSp delSp modSp del mod">
        <pc:chgData name="Tijana Williams" userId="9e5ea3c6-c1a2-457c-a60b-e1be962aa41d" providerId="ADAL" clId="{FAA53104-261A-4E8D-B39F-CBFABE925935}" dt="2019-09-17T22:22:36.457" v="64" actId="2696"/>
        <pc:sldMkLst>
          <pc:docMk/>
          <pc:sldMk cId="0" sldId="469"/>
        </pc:sldMkLst>
        <pc:spChg chg="del mod">
          <ac:chgData name="Tijana Williams" userId="9e5ea3c6-c1a2-457c-a60b-e1be962aa41d" providerId="ADAL" clId="{FAA53104-261A-4E8D-B39F-CBFABE925935}" dt="2019-09-17T22:19:03.290" v="32"/>
          <ac:spMkLst>
            <pc:docMk/>
            <pc:sldMk cId="0" sldId="469"/>
            <ac:spMk id="5" creationId="{00000000-0000-0000-0000-000000000000}"/>
          </ac:spMkLst>
        </pc:spChg>
        <pc:graphicFrameChg chg="add mod">
          <ac:chgData name="Tijana Williams" userId="9e5ea3c6-c1a2-457c-a60b-e1be962aa41d" providerId="ADAL" clId="{FAA53104-261A-4E8D-B39F-CBFABE925935}" dt="2019-09-17T22:17:13.173" v="16"/>
          <ac:graphicFrameMkLst>
            <pc:docMk/>
            <pc:sldMk cId="0" sldId="469"/>
            <ac:graphicFrameMk id="6" creationId="{00000000-0008-0000-0200-000013F41E01}"/>
          </ac:graphicFrameMkLst>
        </pc:graphicFrameChg>
        <pc:picChg chg="add del">
          <ac:chgData name="Tijana Williams" userId="9e5ea3c6-c1a2-457c-a60b-e1be962aa41d" providerId="ADAL" clId="{FAA53104-261A-4E8D-B39F-CBFABE925935}" dt="2019-09-17T22:16:08.657" v="4" actId="478"/>
          <ac:picMkLst>
            <pc:docMk/>
            <pc:sldMk cId="0" sldId="469"/>
            <ac:picMk id="2" creationId="{44866B70-B435-46FE-87ED-1C3B872FC1C1}"/>
          </ac:picMkLst>
        </pc:picChg>
        <pc:picChg chg="del">
          <ac:chgData name="Tijana Williams" userId="9e5ea3c6-c1a2-457c-a60b-e1be962aa41d" providerId="ADAL" clId="{FAA53104-261A-4E8D-B39F-CBFABE925935}" dt="2019-09-17T22:13:25.274" v="2" actId="478"/>
          <ac:picMkLst>
            <pc:docMk/>
            <pc:sldMk cId="0" sldId="469"/>
            <ac:picMk id="10" creationId="{5A73324B-AAA8-4D8C-ACD4-904471271E5C}"/>
          </ac:picMkLst>
        </pc:picChg>
      </pc:sldChg>
      <pc:sldChg chg="addSp delSp modSp mod">
        <pc:chgData name="Tijana Williams" userId="9e5ea3c6-c1a2-457c-a60b-e1be962aa41d" providerId="ADAL" clId="{FAA53104-261A-4E8D-B39F-CBFABE925935}" dt="2019-09-17T22:22:52.942" v="65" actId="255"/>
        <pc:sldMkLst>
          <pc:docMk/>
          <pc:sldMk cId="2233473165" sldId="718"/>
        </pc:sldMkLst>
        <pc:spChg chg="mod">
          <ac:chgData name="Tijana Williams" userId="9e5ea3c6-c1a2-457c-a60b-e1be962aa41d" providerId="ADAL" clId="{FAA53104-261A-4E8D-B39F-CBFABE925935}" dt="2019-09-17T22:22:52.942" v="65" actId="255"/>
          <ac:spMkLst>
            <pc:docMk/>
            <pc:sldMk cId="2233473165" sldId="718"/>
            <ac:spMk id="2" creationId="{8397AD40-9031-462A-8607-694986E3403F}"/>
          </ac:spMkLst>
        </pc:spChg>
        <pc:spChg chg="add del mod">
          <ac:chgData name="Tijana Williams" userId="9e5ea3c6-c1a2-457c-a60b-e1be962aa41d" providerId="ADAL" clId="{FAA53104-261A-4E8D-B39F-CBFABE925935}" dt="2019-09-17T22:22:03.004" v="60"/>
          <ac:spMkLst>
            <pc:docMk/>
            <pc:sldMk cId="2233473165" sldId="718"/>
            <ac:spMk id="5" creationId="{B1F88585-52A1-4636-8CC3-170A785132FA}"/>
          </ac:spMkLst>
        </pc:spChg>
        <pc:graphicFrameChg chg="add mod">
          <ac:chgData name="Tijana Williams" userId="9e5ea3c6-c1a2-457c-a60b-e1be962aa41d" providerId="ADAL" clId="{FAA53104-261A-4E8D-B39F-CBFABE925935}" dt="2019-09-17T22:22:29.630" v="63" actId="14100"/>
          <ac:graphicFrameMkLst>
            <pc:docMk/>
            <pc:sldMk cId="2233473165" sldId="718"/>
            <ac:graphicFrameMk id="6" creationId="{00000000-0008-0000-0200-000019F41E01}"/>
          </ac:graphicFrameMkLst>
        </pc:graphicFrameChg>
        <pc:picChg chg="del">
          <ac:chgData name="Tijana Williams" userId="9e5ea3c6-c1a2-457c-a60b-e1be962aa41d" providerId="ADAL" clId="{FAA53104-261A-4E8D-B39F-CBFABE925935}" dt="2019-09-17T22:21:33.554" v="56" actId="478"/>
          <ac:picMkLst>
            <pc:docMk/>
            <pc:sldMk cId="2233473165" sldId="718"/>
            <ac:picMk id="4" creationId="{D8EE7A78-DB27-4FF5-B88F-D8EF6308B76C}"/>
          </ac:picMkLst>
        </pc:picChg>
      </pc:sldChg>
      <pc:sldChg chg="addSp delSp modSp add mod">
        <pc:chgData name="Tijana Williams" userId="9e5ea3c6-c1a2-457c-a60b-e1be962aa41d" providerId="ADAL" clId="{FAA53104-261A-4E8D-B39F-CBFABE925935}" dt="2019-09-17T22:20:52.711" v="55"/>
        <pc:sldMkLst>
          <pc:docMk/>
          <pc:sldMk cId="1940301144" sldId="719"/>
        </pc:sldMkLst>
        <pc:spChg chg="mod">
          <ac:chgData name="Tijana Williams" userId="9e5ea3c6-c1a2-457c-a60b-e1be962aa41d" providerId="ADAL" clId="{FAA53104-261A-4E8D-B39F-CBFABE925935}" dt="2019-09-17T22:19:45.977" v="47" actId="255"/>
          <ac:spMkLst>
            <pc:docMk/>
            <pc:sldMk cId="1940301144" sldId="719"/>
            <ac:spMk id="2" creationId="{63BFC401-82E5-4171-B6E7-F607D4F61E7B}"/>
          </ac:spMkLst>
        </pc:spChg>
        <pc:spChg chg="del">
          <ac:chgData name="Tijana Williams" userId="9e5ea3c6-c1a2-457c-a60b-e1be962aa41d" providerId="ADAL" clId="{FAA53104-261A-4E8D-B39F-CBFABE925935}" dt="2019-09-17T22:18:07.086" v="18" actId="478"/>
          <ac:spMkLst>
            <pc:docMk/>
            <pc:sldMk cId="1940301144" sldId="719"/>
            <ac:spMk id="3" creationId="{E2D1CAC6-924A-4350-A956-9EA5DBDBF54E}"/>
          </ac:spMkLst>
        </pc:spChg>
        <pc:graphicFrameChg chg="add mod">
          <ac:chgData name="Tijana Williams" userId="9e5ea3c6-c1a2-457c-a60b-e1be962aa41d" providerId="ADAL" clId="{FAA53104-261A-4E8D-B39F-CBFABE925935}" dt="2019-09-17T22:20:52.711" v="55"/>
          <ac:graphicFrameMkLst>
            <pc:docMk/>
            <pc:sldMk cId="1940301144" sldId="719"/>
            <ac:graphicFrameMk id="4" creationId="{00000000-0008-0000-0200-000017F41E0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d981225\AppData\Local\Microsoft\Windows\INetCache\Content.Outlook\7GMO3VUJ\2019%20Albendazole%20Tracking%20Workbook%20excel%20(NTDeliver%206Aug19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'Countries  Supplied'!$D$183</c:f>
              <c:strCache>
                <c:ptCount val="1"/>
                <c:pt idx="0">
                  <c:v>LF Total 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'Countries  Supplied'!$E$164:$Y$164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'Countries  Supplied'!$E$183:$Y$183</c:f>
              <c:numCache>
                <c:formatCode>0.0</c:formatCode>
                <c:ptCount val="21"/>
                <c:pt idx="0">
                  <c:v>0.51140000000000008</c:v>
                </c:pt>
                <c:pt idx="1">
                  <c:v>33.873199999999997</c:v>
                </c:pt>
                <c:pt idx="2">
                  <c:v>44.848300000000002</c:v>
                </c:pt>
                <c:pt idx="3">
                  <c:v>66.148499999999999</c:v>
                </c:pt>
                <c:pt idx="4">
                  <c:v>93.335499999999996</c:v>
                </c:pt>
                <c:pt idx="5">
                  <c:v>82.877300000000005</c:v>
                </c:pt>
                <c:pt idx="6">
                  <c:v>135.98870000000002</c:v>
                </c:pt>
                <c:pt idx="7">
                  <c:v>154.93669999999997</c:v>
                </c:pt>
                <c:pt idx="8">
                  <c:v>193.1454</c:v>
                </c:pt>
                <c:pt idx="9">
                  <c:v>287.33042</c:v>
                </c:pt>
                <c:pt idx="10">
                  <c:v>423.52300000000008</c:v>
                </c:pt>
                <c:pt idx="11">
                  <c:v>609.89239999999995</c:v>
                </c:pt>
                <c:pt idx="12">
                  <c:v>585.74734500000011</c:v>
                </c:pt>
                <c:pt idx="13">
                  <c:v>588.88708399999996</c:v>
                </c:pt>
                <c:pt idx="14">
                  <c:v>647.91859999999997</c:v>
                </c:pt>
                <c:pt idx="15">
                  <c:v>680.51859999999988</c:v>
                </c:pt>
                <c:pt idx="16">
                  <c:v>643.56899999999996</c:v>
                </c:pt>
                <c:pt idx="17">
                  <c:v>630.7299999999999</c:v>
                </c:pt>
                <c:pt idx="18">
                  <c:v>770.4190000000001</c:v>
                </c:pt>
                <c:pt idx="19">
                  <c:v>601.88299999999992</c:v>
                </c:pt>
                <c:pt idx="20">
                  <c:v>359.149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3F-49AC-A8E7-191A8103BD24}"/>
            </c:ext>
          </c:extLst>
        </c:ser>
        <c:ser>
          <c:idx val="1"/>
          <c:order val="1"/>
          <c:tx>
            <c:strRef>
              <c:f>'Countries  Supplied'!$D$184</c:f>
              <c:strCache>
                <c:ptCount val="1"/>
                <c:pt idx="0">
                  <c:v>STH Total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'Countries  Supplied'!$E$164:$Y$164</c:f>
              <c:numCache>
                <c:formatCode>General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'Countries  Supplied'!$E$184:$Y$184</c:f>
              <c:numCache>
                <c:formatCode>0.0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16.808499999999999</c:v>
                </c:pt>
                <c:pt idx="13">
                  <c:v>120.97803400000001</c:v>
                </c:pt>
                <c:pt idx="14">
                  <c:v>114.468264</c:v>
                </c:pt>
                <c:pt idx="15">
                  <c:v>181.56619999999995</c:v>
                </c:pt>
                <c:pt idx="16">
                  <c:v>258.30400000000003</c:v>
                </c:pt>
                <c:pt idx="17">
                  <c:v>384.49200000000002</c:v>
                </c:pt>
                <c:pt idx="18">
                  <c:v>123.69000000000003</c:v>
                </c:pt>
                <c:pt idx="19">
                  <c:v>241.98499999999999</c:v>
                </c:pt>
                <c:pt idx="20">
                  <c:v>78.813999999999993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3F-49AC-A8E7-191A8103B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428288"/>
        <c:axId val="188429824"/>
      </c:barChart>
      <c:catAx>
        <c:axId val="18842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429824"/>
        <c:crosses val="autoZero"/>
        <c:auto val="1"/>
        <c:lblAlgn val="ctr"/>
        <c:lblOffset val="100"/>
        <c:noMultiLvlLbl val="0"/>
      </c:catAx>
      <c:valAx>
        <c:axId val="188429824"/>
        <c:scaling>
          <c:orientation val="minMax"/>
        </c:scaling>
        <c:delete val="0"/>
        <c:axPos val="l"/>
        <c:majorGridlines/>
        <c:title>
          <c:overlay val="0"/>
          <c:txPr>
            <a:bodyPr/>
            <a:lstStyle/>
            <a:p>
              <a:pPr>
                <a:defRPr sz="1000" b="1" i="0" u="none" strike="noStrik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428288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8990029442616766"/>
          <c:y val="2.4197999402646598E-2"/>
          <c:w val="9.9253405821134691E-2"/>
          <c:h val="0.13334036803408131"/>
        </c:manualLayout>
      </c:layout>
      <c:overlay val="0"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'Countries  Supplied'!$D$152</c:f>
              <c:strCache>
                <c:ptCount val="1"/>
                <c:pt idx="0">
                  <c:v>Cumulative Total No tablets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'Countries  Supplied'!$E$1:$Y$1</c:f>
              <c:numCache>
                <c:formatCode>0</c:formatCode>
                <c:ptCount val="21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</c:numCache>
            </c:numRef>
          </c:cat>
          <c:val>
            <c:numRef>
              <c:f>'Countries  Supplied'!$E$152:$Y$152</c:f>
              <c:numCache>
                <c:formatCode>0.0</c:formatCode>
                <c:ptCount val="21"/>
                <c:pt idx="0">
                  <c:v>0.51140000000000008</c:v>
                </c:pt>
                <c:pt idx="1">
                  <c:v>34.384599999999999</c:v>
                </c:pt>
                <c:pt idx="2">
                  <c:v>79.232900000000001</c:v>
                </c:pt>
                <c:pt idx="3">
                  <c:v>145.38139999999999</c:v>
                </c:pt>
                <c:pt idx="4">
                  <c:v>238.71689999999998</c:v>
                </c:pt>
                <c:pt idx="5">
                  <c:v>321.5942</c:v>
                </c:pt>
                <c:pt idx="6">
                  <c:v>457.5829</c:v>
                </c:pt>
                <c:pt idx="7">
                  <c:v>612.51959999999997</c:v>
                </c:pt>
                <c:pt idx="8">
                  <c:v>805.66499999999996</c:v>
                </c:pt>
                <c:pt idx="9">
                  <c:v>1092.99542</c:v>
                </c:pt>
                <c:pt idx="10">
                  <c:v>1516.5184200000001</c:v>
                </c:pt>
                <c:pt idx="11">
                  <c:v>2126.4108200000001</c:v>
                </c:pt>
                <c:pt idx="12">
                  <c:v>2728.9666649999999</c:v>
                </c:pt>
                <c:pt idx="13">
                  <c:v>3438.8317829999996</c:v>
                </c:pt>
                <c:pt idx="14">
                  <c:v>4201.2186469999997</c:v>
                </c:pt>
                <c:pt idx="15">
                  <c:v>5063.3034469999993</c:v>
                </c:pt>
                <c:pt idx="16">
                  <c:v>5965.1764469999998</c:v>
                </c:pt>
                <c:pt idx="17">
                  <c:v>6980.3984469999996</c:v>
                </c:pt>
                <c:pt idx="18">
                  <c:v>7874.507447</c:v>
                </c:pt>
                <c:pt idx="19">
                  <c:v>8718.3754470000003</c:v>
                </c:pt>
                <c:pt idx="20">
                  <c:v>9156.3384470000001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0-43D9-98D3-6AD212759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524416"/>
        <c:axId val="188525952"/>
      </c:barChart>
      <c:catAx>
        <c:axId val="18852441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525952"/>
        <c:crosses val="autoZero"/>
        <c:auto val="1"/>
        <c:lblAlgn val="ctr"/>
        <c:lblOffset val="100"/>
        <c:noMultiLvlLbl val="0"/>
      </c:catAx>
      <c:valAx>
        <c:axId val="188525952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524416"/>
        <c:crosses val="autoZero"/>
        <c:crossBetween val="between"/>
        <c:majorUnit val="1000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92DAE-807C-4493-AA4D-408FEB056B8C}" type="datetimeFigureOut">
              <a:rPr lang="en-GB" smtClean="0"/>
              <a:pPr/>
              <a:t>17/09/2019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A307-C029-4E03-9411-3DCB8826AFC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9DF3C-D818-468D-8BE3-4598E60B3AD9}" type="datetimeFigureOut">
              <a:rPr lang="en-GB" smtClean="0"/>
              <a:pPr/>
              <a:t>17/09/2019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C7BBB-232D-4BC7-86C5-8EC044F596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84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B53C8-14E4-49A7-A1A5-3BF810B81EB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1" r="16737" b="31387"/>
          <a:stretch/>
        </p:blipFill>
        <p:spPr>
          <a:xfrm>
            <a:off x="123825" y="1809750"/>
            <a:ext cx="4943126" cy="504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824466"/>
            <a:ext cx="4443412" cy="110151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8" y="4742543"/>
            <a:ext cx="4443412" cy="1494771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07" y="310915"/>
            <a:ext cx="1505715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784351"/>
            <a:ext cx="4105274" cy="452755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63441" y="6476210"/>
            <a:ext cx="108453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1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5289" y="1412875"/>
            <a:ext cx="41052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358775" indent="0">
              <a:buNone/>
              <a:defRPr b="1">
                <a:solidFill>
                  <a:schemeClr val="bg2"/>
                </a:solidFill>
              </a:defRPr>
            </a:lvl2pPr>
            <a:lvl3pPr marL="717550" indent="0">
              <a:buNone/>
              <a:defRPr b="1">
                <a:solidFill>
                  <a:schemeClr val="bg2"/>
                </a:solidFill>
              </a:defRPr>
            </a:lvl3pPr>
            <a:lvl4pPr marL="1076325" indent="0">
              <a:buNone/>
              <a:defRPr b="1">
                <a:solidFill>
                  <a:schemeClr val="bg2"/>
                </a:solidFill>
              </a:defRPr>
            </a:lvl4pPr>
            <a:lvl5pPr marL="14351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38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6"/>
            <a:ext cx="4105274" cy="41148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Font typeface="Arial" pitchFamily="34" charset="0"/>
              <a:buNone/>
              <a:defRPr lang="en-US" sz="2400" b="1" smtClean="0">
                <a:solidFill>
                  <a:schemeClr val="bg2"/>
                </a:solidFill>
              </a:defRPr>
            </a:lvl1pPr>
            <a:lvl2pPr marL="358775" indent="0">
              <a:buFont typeface="Arial" pitchFamily="34" charset="0"/>
              <a:buNone/>
              <a:defRPr lang="en-US" sz="2000" b="1" smtClean="0">
                <a:solidFill>
                  <a:schemeClr val="bg2"/>
                </a:solidFill>
              </a:defRPr>
            </a:lvl2pPr>
            <a:lvl3pPr marL="717550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3pPr>
            <a:lvl4pPr marL="1076325" indent="0">
              <a:buFont typeface="Arial" pitchFamily="34" charset="0"/>
              <a:buNone/>
              <a:defRPr lang="en-US" sz="1800" b="1" smtClean="0">
                <a:solidFill>
                  <a:schemeClr val="bg2"/>
                </a:solidFill>
              </a:defRPr>
            </a:lvl4pPr>
            <a:lvl5pPr marL="1435100" indent="0">
              <a:buFont typeface="Arial" pitchFamily="34" charset="0"/>
              <a:buNone/>
              <a:defRPr lang="en-GB" sz="1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63440" y="6476210"/>
            <a:ext cx="107501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1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24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8453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57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8594" y="6388896"/>
            <a:ext cx="2173088" cy="0"/>
          </a:xfrm>
          <a:prstGeom prst="line">
            <a:avLst/>
          </a:prstGeom>
          <a:ln w="63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09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7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" y="0"/>
            <a:ext cx="913758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6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950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3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6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950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7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6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950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36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Image OPTION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0" r="16737" b="28327"/>
          <a:stretch/>
        </p:blipFill>
        <p:spPr>
          <a:xfrm>
            <a:off x="78701" y="1452128"/>
            <a:ext cx="5024198" cy="5405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554851"/>
            <a:ext cx="4277400" cy="1101514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6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950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4499177"/>
            <a:ext cx="4277400" cy="149477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800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3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1" r="16737" b="31387"/>
          <a:stretch/>
        </p:blipFill>
        <p:spPr>
          <a:xfrm>
            <a:off x="123825" y="1809750"/>
            <a:ext cx="4943126" cy="504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824466"/>
            <a:ext cx="4443412" cy="110151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8" y="4742543"/>
            <a:ext cx="4443412" cy="1494771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07" y="310915"/>
            <a:ext cx="1505715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10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8462" y="3429002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42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3434380"/>
            <a:ext cx="5400000" cy="430887"/>
          </a:xfrm>
        </p:spPr>
        <p:txBody>
          <a:bodyPr anchor="t"/>
          <a:lstStyle>
            <a:lvl1pPr algn="l">
              <a:spcBef>
                <a:spcPts val="600"/>
              </a:spcBef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98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0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3429002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1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3428999"/>
            <a:ext cx="5400000" cy="430887"/>
          </a:xfrm>
        </p:spPr>
        <p:txBody>
          <a:bodyPr anchor="t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93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" y="3429002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0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Divi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" y="3429002"/>
            <a:ext cx="5400000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4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62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4x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8595" y="1082823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1304661" y="1414464"/>
            <a:ext cx="6529916" cy="4897437"/>
          </a:xfrm>
        </p:spPr>
        <p:txBody>
          <a:bodyPr lIns="108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7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16x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8595" y="1082823"/>
            <a:ext cx="8782050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dia Placeholder 3"/>
          <p:cNvSpPr>
            <a:spLocks noGrp="1"/>
          </p:cNvSpPr>
          <p:nvPr>
            <p:ph type="media" sz="quarter" idx="14"/>
          </p:nvPr>
        </p:nvSpPr>
        <p:spPr>
          <a:xfrm>
            <a:off x="390261" y="1414462"/>
            <a:ext cx="8356601" cy="4700588"/>
          </a:xfrm>
        </p:spPr>
        <p:txBody>
          <a:bodyPr lIns="108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0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1461" r="16737" b="31387"/>
          <a:stretch/>
        </p:blipFill>
        <p:spPr>
          <a:xfrm>
            <a:off x="123825" y="1809750"/>
            <a:ext cx="4943126" cy="504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824466"/>
            <a:ext cx="4252912" cy="110151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5000"/>
              </a:lnSpc>
              <a:defRPr lang="en-GB" sz="26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8" y="4742543"/>
            <a:ext cx="4252912" cy="1494771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lnSpc>
                <a:spcPct val="95000"/>
              </a:lnSpc>
              <a:spcBef>
                <a:spcPts val="0"/>
              </a:spcBef>
              <a:buNone/>
              <a:defRPr lang="en-GB" sz="1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07" y="310915"/>
            <a:ext cx="1505715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9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buNone/>
              <a:defRPr lang="en-GB" sz="12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7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buNone/>
              <a:defRPr lang="en-GB" sz="12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81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buNone/>
              <a:defRPr lang="en-GB" sz="12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2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tem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30"/>
            <a:ext cx="9142858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4" y="1412878"/>
            <a:ext cx="6345237" cy="430887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5288" y="4164014"/>
            <a:ext cx="6367462" cy="398462"/>
          </a:xfrm>
        </p:spPr>
        <p:txBody>
          <a:bodyPr vert="horz" lIns="0" tIns="0" rIns="0" bIns="0" rtlCol="0" anchor="t" anchorCtr="0">
            <a:noAutofit/>
          </a:bodyPr>
          <a:lstStyle>
            <a:lvl1pPr marL="179388" indent="-179388">
              <a:buNone/>
              <a:defRPr lang="en-GB" sz="12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1" y="6476210"/>
            <a:ext cx="107545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in footer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97" y="360112"/>
            <a:ext cx="507493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7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77800"/>
            <a:ext cx="8503920" cy="1003300"/>
          </a:xfrm>
        </p:spPr>
        <p:txBody>
          <a:bodyPr anchor="ctr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1300" y="1351280"/>
            <a:ext cx="8503920" cy="53924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defRPr sz="1800" b="0"/>
            </a:lvl1pPr>
            <a:lvl2pPr marL="701675" indent="-342900">
              <a:buFont typeface="+mj-lt"/>
              <a:buAutoNum type="arabicPeriod"/>
              <a:defRPr sz="1800"/>
            </a:lvl2pPr>
            <a:lvl3pPr marL="1060450" indent="-342900">
              <a:buFont typeface="+mj-lt"/>
              <a:buAutoNum type="arabicPeriod"/>
              <a:defRPr sz="1600"/>
            </a:lvl3pPr>
            <a:lvl4pPr marL="1419225" indent="-342900">
              <a:buFont typeface="+mj-lt"/>
              <a:buAutoNum type="arabicPeriod"/>
              <a:defRPr sz="1600"/>
            </a:lvl4pPr>
            <a:lvl5pPr marL="1778000" indent="-342900">
              <a:buFont typeface="+mj-lt"/>
              <a:buAutoNum type="arabicPeriod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0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10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6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0"/>
            <a:ext cx="288032" cy="365125"/>
          </a:xfrm>
        </p:spPr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10"/>
            <a:ext cx="109406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9" y="1414465"/>
            <a:ext cx="8353425" cy="4897437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97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89654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375" y="6476210"/>
            <a:ext cx="288032" cy="365125"/>
          </a:xfrm>
        </p:spPr>
        <p:txBody>
          <a:bodyPr/>
          <a:lstStyle>
            <a:lvl1pPr algn="r">
              <a:defRPr/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763440" y="6476210"/>
            <a:ext cx="1075010" cy="365125"/>
          </a:xfrm>
        </p:spPr>
        <p:txBody>
          <a:bodyPr/>
          <a:lstStyle/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8" y="6476210"/>
            <a:ext cx="1368152" cy="365125"/>
          </a:xfrm>
        </p:spPr>
        <p:txBody>
          <a:bodyPr/>
          <a:lstStyle/>
          <a:p>
            <a:r>
              <a:rPr lang="en-GB" dirty="0"/>
              <a:t>Presentation title in footer</a:t>
            </a:r>
          </a:p>
        </p:txBody>
      </p:sp>
    </p:spTree>
    <p:extLst>
      <p:ext uri="{BB962C8B-B14F-4D97-AF65-F5344CB8AC3E}">
        <p14:creationId xmlns:p14="http://schemas.microsoft.com/office/powerpoint/2010/main" val="329765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7"/>
            <a:ext cx="4105274" cy="48958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412877"/>
            <a:ext cx="4105275" cy="48958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63440" y="6476210"/>
            <a:ext cx="11035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03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793877"/>
            <a:ext cx="4105274" cy="451802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793877"/>
            <a:ext cx="4105275" cy="451802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63440" y="6476210"/>
            <a:ext cx="11035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5289" y="1412877"/>
            <a:ext cx="4105275" cy="377825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358775" indent="0">
              <a:buNone/>
              <a:defRPr b="1">
                <a:solidFill>
                  <a:schemeClr val="bg2"/>
                </a:solidFill>
              </a:defRPr>
            </a:lvl2pPr>
            <a:lvl3pPr marL="717550" indent="0">
              <a:buNone/>
              <a:defRPr b="1">
                <a:solidFill>
                  <a:schemeClr val="bg2"/>
                </a:solidFill>
              </a:defRPr>
            </a:lvl3pPr>
            <a:lvl4pPr marL="1076325" indent="0">
              <a:buNone/>
              <a:defRPr b="1">
                <a:solidFill>
                  <a:schemeClr val="bg2"/>
                </a:solidFill>
              </a:defRPr>
            </a:lvl4pPr>
            <a:lvl5pPr marL="14351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48201" y="1412877"/>
            <a:ext cx="4100513" cy="37782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smtClean="0">
                <a:solidFill>
                  <a:schemeClr val="bg2"/>
                </a:solidFill>
              </a:defRPr>
            </a:lvl1pPr>
            <a:lvl2pPr>
              <a:defRPr lang="en-US" b="1" smtClean="0">
                <a:solidFill>
                  <a:schemeClr val="bg2"/>
                </a:solidFill>
              </a:defRPr>
            </a:lvl2pPr>
            <a:lvl3pPr>
              <a:defRPr lang="en-US" b="1" smtClean="0">
                <a:solidFill>
                  <a:schemeClr val="bg2"/>
                </a:solidFill>
              </a:defRPr>
            </a:lvl3pPr>
            <a:lvl4pPr>
              <a:defRPr lang="en-US" b="1" smtClean="0">
                <a:solidFill>
                  <a:schemeClr val="bg2"/>
                </a:solidFill>
              </a:defRPr>
            </a:lvl4pPr>
            <a:lvl5pPr>
              <a:defRPr lang="en-GB" b="1">
                <a:solidFill>
                  <a:schemeClr val="bg2"/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70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7"/>
            <a:ext cx="4105274" cy="48958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9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1763441" y="6476210"/>
            <a:ext cx="108453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48201" y="1414463"/>
            <a:ext cx="4100513" cy="4100512"/>
          </a:xfrm>
          <a:solidFill>
            <a:schemeClr val="tx2">
              <a:lumMod val="20000"/>
              <a:lumOff val="80000"/>
            </a:schemeClr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37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360363"/>
            <a:ext cx="7416824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8352928" cy="4896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63440" y="6476210"/>
            <a:ext cx="27371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00 Month 0000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8" y="6476210"/>
            <a:ext cx="136815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7375" y="6476210"/>
            <a:ext cx="28803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FE18977-94FB-415F-B497-03350E8854F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8594" y="6388896"/>
            <a:ext cx="2173088" cy="0"/>
          </a:xfrm>
          <a:prstGeom prst="line">
            <a:avLst/>
          </a:prstGeom>
          <a:ln w="63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8595" y="1082823"/>
            <a:ext cx="8782050" cy="0"/>
          </a:xfrm>
          <a:prstGeom prst="line">
            <a:avLst/>
          </a:prstGeom>
          <a:ln w="127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78595" y="6388896"/>
            <a:ext cx="2660299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78595" y="1082823"/>
            <a:ext cx="8782050" cy="0"/>
          </a:xfrm>
          <a:prstGeom prst="line">
            <a:avLst/>
          </a:prstGeom>
          <a:ln w="127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6" y="360112"/>
            <a:ext cx="505664" cy="4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8" r:id="rId3"/>
    <p:sldLayoutId id="2147483681" r:id="rId4"/>
    <p:sldLayoutId id="2147483710" r:id="rId5"/>
    <p:sldLayoutId id="2147483680" r:id="rId6"/>
    <p:sldLayoutId id="2147483711" r:id="rId7"/>
    <p:sldLayoutId id="2147483683" r:id="rId8"/>
    <p:sldLayoutId id="2147483706" r:id="rId9"/>
    <p:sldLayoutId id="2147483712" r:id="rId10"/>
    <p:sldLayoutId id="2147483686" r:id="rId11"/>
    <p:sldLayoutId id="2147483684" r:id="rId12"/>
    <p:sldLayoutId id="2147483685" r:id="rId13"/>
    <p:sldLayoutId id="2147483693" r:id="rId14"/>
    <p:sldLayoutId id="2147483695" r:id="rId15"/>
    <p:sldLayoutId id="2147483701" r:id="rId16"/>
    <p:sldLayoutId id="2147483702" r:id="rId17"/>
    <p:sldLayoutId id="2147483696" r:id="rId18"/>
    <p:sldLayoutId id="2147483694" r:id="rId19"/>
    <p:sldLayoutId id="2147483704" r:id="rId20"/>
    <p:sldLayoutId id="2147483689" r:id="rId21"/>
    <p:sldLayoutId id="2147483690" r:id="rId22"/>
    <p:sldLayoutId id="2147483691" r:id="rId23"/>
    <p:sldLayoutId id="2147483692" r:id="rId24"/>
    <p:sldLayoutId id="2147483707" r:id="rId25"/>
    <p:sldLayoutId id="2147483703" r:id="rId26"/>
    <p:sldLayoutId id="2147483709" r:id="rId27"/>
    <p:sldLayoutId id="2147483697" r:id="rId28"/>
    <p:sldLayoutId id="2147483698" r:id="rId29"/>
    <p:sldLayoutId id="2147483699" r:id="rId30"/>
    <p:sldLayoutId id="2147483700" r:id="rId31"/>
    <p:sldLayoutId id="2147483705" r:id="rId32"/>
    <p:sldLayoutId id="2147483708" r:id="rId33"/>
    <p:sldLayoutId id="2147483713" r:id="rId34"/>
    <p:sldLayoutId id="2147483716" r:id="rId3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bg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179388" algn="l" defTabSz="914400" rtl="0" eaLnBrk="1" latinLnBrk="0" hangingPunct="1">
        <a:spcBef>
          <a:spcPts val="6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0900" indent="-133350" algn="l" defTabSz="914400" rtl="0" eaLnBrk="1" latinLnBrk="0" hangingPunct="1">
        <a:spcBef>
          <a:spcPts val="3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36663" indent="-160338" algn="l" defTabSz="914400" rtl="0" eaLnBrk="1" latinLnBrk="0" hangingPunct="1">
        <a:spcBef>
          <a:spcPts val="3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500" indent="-152400" algn="l" defTabSz="914400" rtl="0" eaLnBrk="1" latinLnBrk="0" hangingPunct="1">
        <a:spcBef>
          <a:spcPts val="3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91" y="442215"/>
            <a:ext cx="7881376" cy="663059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     Albendazole Donation Programme Update</a:t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br>
              <a:rPr lang="en-GB" sz="2800" dirty="0">
                <a:latin typeface="Arial" pitchFamily="34" charset="0"/>
                <a:cs typeface="Arial" pitchFamily="34" charset="0"/>
              </a:rPr>
            </a:br>
            <a:br>
              <a:rPr lang="en-GB" sz="2800" dirty="0">
                <a:latin typeface="Arial" pitchFamily="34" charset="0"/>
                <a:cs typeface="Arial" pitchFamily="34" charset="0"/>
              </a:rPr>
            </a:br>
            <a:br>
              <a:rPr lang="en-GB" sz="2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</a:br>
            <a:br>
              <a:rPr lang="en-GB" sz="2800" dirty="0">
                <a:latin typeface="Arial" pitchFamily="34" charset="0"/>
                <a:cs typeface="Arial" pitchFamily="34" charset="0"/>
              </a:rPr>
            </a:br>
            <a:br>
              <a:rPr lang="en-GB" sz="2800" dirty="0">
                <a:latin typeface="Arial" pitchFamily="34" charset="0"/>
                <a:cs typeface="Arial" pitchFamily="34" charset="0"/>
              </a:rPr>
            </a:b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3160A-62DB-4C8F-8254-3B94DBC2DEF9}"/>
              </a:ext>
            </a:extLst>
          </p:cNvPr>
          <p:cNvSpPr txBox="1"/>
          <p:nvPr/>
        </p:nvSpPr>
        <p:spPr>
          <a:xfrm>
            <a:off x="6573624" y="61505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Tijana Williams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80397-7277-496F-8F17-0EB022FB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" y="1105274"/>
            <a:ext cx="7950467" cy="50452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   GSK Supply Chain </a:t>
            </a:r>
            <a:endParaRPr lang="en-GB" sz="2000" dirty="0"/>
          </a:p>
        </p:txBody>
      </p:sp>
      <p:grpSp>
        <p:nvGrpSpPr>
          <p:cNvPr id="3" name="Group 34"/>
          <p:cNvGrpSpPr/>
          <p:nvPr/>
        </p:nvGrpSpPr>
        <p:grpSpPr>
          <a:xfrm>
            <a:off x="0" y="2063301"/>
            <a:ext cx="8855675" cy="4266201"/>
            <a:chOff x="152399" y="2213427"/>
            <a:chExt cx="8855675" cy="3126062"/>
          </a:xfrm>
        </p:grpSpPr>
        <p:pic>
          <p:nvPicPr>
            <p:cNvPr id="8" name="Picture 93" descr="Factory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1602" y="2263830"/>
              <a:ext cx="2002257" cy="126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3" descr="Factory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63546" y="2314145"/>
              <a:ext cx="2002257" cy="126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4"/>
            <p:cNvSpPr txBox="1">
              <a:spLocks noChangeArrowheads="1"/>
            </p:cNvSpPr>
            <p:nvPr/>
          </p:nvSpPr>
          <p:spPr bwMode="auto">
            <a:xfrm>
              <a:off x="1210963" y="2554489"/>
              <a:ext cx="1915474" cy="719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3</a:t>
              </a:r>
              <a:r>
                <a:rPr lang="en-GB" sz="1400" b="1" baseline="30000" dirty="0">
                  <a:solidFill>
                    <a:schemeClr val="tx1"/>
                  </a:solidFill>
                  <a:latin typeface="Arial Black" pitchFamily="34" charset="0"/>
                </a:rPr>
                <a:t>rd</a:t>
              </a:r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 Party API Manufacture</a:t>
              </a:r>
            </a:p>
            <a:p>
              <a:pPr algn="ctr"/>
              <a:r>
                <a:rPr lang="en-GB" sz="1400" b="1" dirty="0" err="1">
                  <a:solidFill>
                    <a:schemeClr val="tx1"/>
                  </a:solidFill>
                  <a:latin typeface="Arial Black" pitchFamily="34" charset="0"/>
                </a:rPr>
                <a:t>SeQuent</a:t>
              </a:r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, India</a:t>
              </a:r>
            </a:p>
          </p:txBody>
        </p:sp>
        <p:pic>
          <p:nvPicPr>
            <p:cNvPr id="11" name="Picture 16" descr="Warehous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2858" y="2213427"/>
              <a:ext cx="1835216" cy="1475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94"/>
            <p:cNvSpPr txBox="1">
              <a:spLocks noChangeArrowheads="1"/>
            </p:cNvSpPr>
            <p:nvPr/>
          </p:nvSpPr>
          <p:spPr bwMode="auto">
            <a:xfrm>
              <a:off x="4229664" y="2607041"/>
              <a:ext cx="1846456" cy="719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Secondary</a:t>
              </a: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Manufacture</a:t>
              </a:r>
            </a:p>
            <a:p>
              <a:pPr algn="ctr"/>
              <a:r>
                <a:rPr lang="en-GB" sz="1400" b="1" dirty="0" err="1">
                  <a:solidFill>
                    <a:schemeClr val="tx1"/>
                  </a:solidFill>
                  <a:latin typeface="Arial Black" pitchFamily="34" charset="0"/>
                </a:rPr>
                <a:t>Nashik</a:t>
              </a:r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, India</a:t>
              </a:r>
            </a:p>
          </p:txBody>
        </p:sp>
        <p:pic>
          <p:nvPicPr>
            <p:cNvPr id="13" name="Picture 21" descr="Customer Arror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59945">
              <a:off x="3078081" y="2702960"/>
              <a:ext cx="1257284" cy="333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1" descr="Customer Arror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59945">
              <a:off x="6126889" y="2731511"/>
              <a:ext cx="1069127" cy="35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7105134" y="2278483"/>
              <a:ext cx="186587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Government Warehouse </a:t>
              </a:r>
            </a:p>
            <a:p>
              <a:pPr algn="ctr"/>
              <a:endParaRPr lang="en-GB" sz="1400" b="1" dirty="0">
                <a:solidFill>
                  <a:schemeClr val="tx1"/>
                </a:solidFill>
                <a:latin typeface="Arial Black" pitchFamily="34" charset="0"/>
              </a:endParaRP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Arial Black" pitchFamily="34" charset="0"/>
                </a:rPr>
                <a:t>India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66019" y="2450328"/>
              <a:ext cx="1069567" cy="85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400</a:t>
              </a:r>
              <a:r>
                <a:rPr lang="en-GB" sz="1400" b="1" dirty="0">
                  <a:solidFill>
                    <a:schemeClr val="tx1"/>
                  </a:solidFill>
                </a:rPr>
                <a:t> Million (m)</a:t>
              </a:r>
            </a:p>
            <a:p>
              <a:pPr algn="ctr"/>
              <a:endParaRPr lang="en-GB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 Tablets /year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172994" y="2412166"/>
              <a:ext cx="914400" cy="1124465"/>
            </a:xfrm>
            <a:prstGeom prst="rightArrow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296" tIns="36576" rIns="82296" bIns="36576" rtlCol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kern="0" dirty="0">
                  <a:solidFill>
                    <a:srgbClr val="FFFFFF"/>
                  </a:solidFill>
                  <a:latin typeface="Arial"/>
                </a:rPr>
                <a:t>India Supply</a:t>
              </a:r>
            </a:p>
          </p:txBody>
        </p:sp>
        <p:grpSp>
          <p:nvGrpSpPr>
            <p:cNvPr id="4" name="Group 16"/>
            <p:cNvGrpSpPr/>
            <p:nvPr/>
          </p:nvGrpSpPr>
          <p:grpSpPr>
            <a:xfrm>
              <a:off x="152399" y="3863886"/>
              <a:ext cx="8835275" cy="1475603"/>
              <a:chOff x="152399" y="3466799"/>
              <a:chExt cx="8835275" cy="1475603"/>
            </a:xfrm>
          </p:grpSpPr>
          <p:grpSp>
            <p:nvGrpSpPr>
              <p:cNvPr id="5" name="Group 50"/>
              <p:cNvGrpSpPr/>
              <p:nvPr/>
            </p:nvGrpSpPr>
            <p:grpSpPr>
              <a:xfrm>
                <a:off x="1148054" y="3466799"/>
                <a:ext cx="7839620" cy="1475603"/>
                <a:chOff x="246011" y="1353794"/>
                <a:chExt cx="7839620" cy="1475603"/>
              </a:xfrm>
            </p:grpSpPr>
            <p:pic>
              <p:nvPicPr>
                <p:cNvPr id="20" name="Picture 93" descr="Factory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46011" y="1408670"/>
                  <a:ext cx="2002257" cy="1262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338382" y="1801241"/>
                  <a:ext cx="1707101" cy="7190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3</a:t>
                  </a:r>
                  <a:r>
                    <a:rPr lang="en-GB" sz="1400" b="1" baseline="30000" dirty="0">
                      <a:solidFill>
                        <a:schemeClr val="tx1"/>
                      </a:solidFill>
                      <a:latin typeface="Arial Black" pitchFamily="34" charset="0"/>
                    </a:rPr>
                    <a:t>rd</a:t>
                  </a:r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 Party API Manufacture</a:t>
                  </a:r>
                </a:p>
                <a:p>
                  <a:pPr algn="ctr"/>
                  <a:r>
                    <a:rPr lang="en-GB" sz="1400" b="1" dirty="0" err="1">
                      <a:solidFill>
                        <a:schemeClr val="tx1"/>
                      </a:solidFill>
                      <a:latin typeface="Arial Black" pitchFamily="34" charset="0"/>
                    </a:rPr>
                    <a:t>Uquifa</a:t>
                  </a:r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, Mexico</a:t>
                  </a:r>
                </a:p>
              </p:txBody>
            </p:sp>
            <p:pic>
              <p:nvPicPr>
                <p:cNvPr id="22" name="Picture 16" descr="Warehouse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250415" y="1353794"/>
                  <a:ext cx="1835216" cy="14756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6339016" y="1545298"/>
                  <a:ext cx="1615608" cy="8617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Government Warehouses</a:t>
                  </a:r>
                </a:p>
                <a:p>
                  <a:pPr algn="ctr"/>
                  <a:endParaRPr lang="en-GB" sz="800" b="1" dirty="0">
                    <a:solidFill>
                      <a:schemeClr val="tx1"/>
                    </a:solidFill>
                    <a:latin typeface="Arial Black" pitchFamily="34" charset="0"/>
                  </a:endParaRPr>
                </a:p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Global</a:t>
                  </a:r>
                </a:p>
              </p:txBody>
            </p:sp>
            <p:pic>
              <p:nvPicPr>
                <p:cNvPr id="24" name="Picture 93" descr="Factory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187955" y="1458985"/>
                  <a:ext cx="2002257" cy="1262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3208366" y="1847354"/>
                  <a:ext cx="1846456" cy="684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Secondary</a:t>
                  </a:r>
                </a:p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Manufacture</a:t>
                  </a:r>
                </a:p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  <a:latin typeface="Arial Black" pitchFamily="34" charset="0"/>
                    </a:rPr>
                    <a:t>Cape Town</a:t>
                  </a:r>
                </a:p>
                <a:p>
                  <a:pPr algn="ctr"/>
                  <a:endParaRPr lang="en-GB" sz="1400" b="1" dirty="0">
                    <a:solidFill>
                      <a:schemeClr val="tx1"/>
                    </a:solidFill>
                    <a:latin typeface="Arial Black" pitchFamily="34" charset="0"/>
                  </a:endParaRPr>
                </a:p>
              </p:txBody>
            </p:sp>
            <p:pic>
              <p:nvPicPr>
                <p:cNvPr id="26" name="Picture 21" descr="Customer Arror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21459945">
                  <a:off x="2044426" y="1917467"/>
                  <a:ext cx="1257284" cy="3337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21" descr="Customer Arror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21459945">
                  <a:off x="5093234" y="1946018"/>
                  <a:ext cx="1069127" cy="35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5141121" y="1667223"/>
                  <a:ext cx="1137832" cy="856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/>
                    <a:t>600</a:t>
                  </a:r>
                  <a:r>
                    <a:rPr lang="en-GB" sz="1400" b="1" dirty="0">
                      <a:solidFill>
                        <a:schemeClr val="tx1"/>
                      </a:solidFill>
                    </a:rPr>
                    <a:t> Million (m)</a:t>
                  </a:r>
                </a:p>
                <a:p>
                  <a:pPr algn="ctr"/>
                  <a:endParaRPr lang="en-GB" sz="1400" b="1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GB" sz="1400" b="1" dirty="0">
                      <a:solidFill>
                        <a:schemeClr val="tx1"/>
                      </a:solidFill>
                    </a:rPr>
                    <a:t> Tablets /year</a:t>
                  </a:r>
                </a:p>
              </p:txBody>
            </p:sp>
          </p:grpSp>
          <p:sp>
            <p:nvSpPr>
              <p:cNvPr id="19" name="Right Arrow 18"/>
              <p:cNvSpPr/>
              <p:nvPr/>
            </p:nvSpPr>
            <p:spPr bwMode="auto">
              <a:xfrm>
                <a:off x="152399" y="3550543"/>
                <a:ext cx="914400" cy="1124465"/>
              </a:xfrm>
              <a:prstGeom prst="rightArrow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2296" tIns="36576" rIns="82296" bIns="36576" rtlCol="0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00" b="1" kern="0" dirty="0">
                    <a:solidFill>
                      <a:srgbClr val="FFFFFF"/>
                    </a:solidFill>
                    <a:latin typeface="Arial"/>
                  </a:rPr>
                  <a:t>Global Supply</a:t>
                </a:r>
              </a:p>
            </p:txBody>
          </p:sp>
        </p:grpSp>
        <p:pic>
          <p:nvPicPr>
            <p:cNvPr id="30" name="Picture 21" descr="Customer Arror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020592">
              <a:off x="2949526" y="3591048"/>
              <a:ext cx="1435448" cy="3337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9" name="Rectangle 28"/>
          <p:cNvSpPr/>
          <p:nvPr/>
        </p:nvSpPr>
        <p:spPr>
          <a:xfrm>
            <a:off x="245661" y="1155661"/>
            <a:ext cx="8598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dirty="0">
                <a:solidFill>
                  <a:srgbClr val="000000"/>
                </a:solidFill>
              </a:rPr>
              <a:t>Up to 600 million Albendazole tablets each year to WHO until LF is eliminated as a public health problem</a:t>
            </a:r>
          </a:p>
          <a:p>
            <a:pPr lvl="1"/>
            <a:endParaRPr lang="en-US" sz="1200" dirty="0">
              <a:solidFill>
                <a:srgbClr val="000000"/>
              </a:solidFill>
            </a:endParaRP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Up to 400 million Albendazole tablets each year to WHO through 2020 for de-worming of school age children</a:t>
            </a:r>
          </a:p>
          <a:p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31" name="Picture 21" descr="Customer Arr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345">
            <a:off x="2790785" y="4024378"/>
            <a:ext cx="1518784" cy="45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C401-82E5-4171-B6E7-F607D4F6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0363"/>
            <a:ext cx="7416824" cy="646331"/>
          </a:xfrm>
        </p:spPr>
        <p:txBody>
          <a:bodyPr/>
          <a:lstStyle/>
          <a:p>
            <a:r>
              <a:rPr lang="en-GB" sz="2000" dirty="0"/>
              <a:t>Total Number of Tablets Donated/Year for LF &amp; STH (m)</a:t>
            </a:r>
            <a:br>
              <a:rPr lang="en-GB" sz="2400" dirty="0"/>
            </a:b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200-000017F41E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659455"/>
              </p:ext>
            </p:extLst>
          </p:nvPr>
        </p:nvGraphicFramePr>
        <p:xfrm>
          <a:off x="161365" y="1006694"/>
          <a:ext cx="8704729" cy="559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030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AD40-9031-462A-8607-694986E3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0363"/>
            <a:ext cx="7416824" cy="307777"/>
          </a:xfrm>
        </p:spPr>
        <p:txBody>
          <a:bodyPr/>
          <a:lstStyle/>
          <a:p>
            <a:r>
              <a:rPr lang="en-GB" sz="2000" dirty="0"/>
              <a:t>Cumulative Number of Tablets Donated/Year (m)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200-000019F41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950300"/>
              </p:ext>
            </p:extLst>
          </p:nvPr>
        </p:nvGraphicFramePr>
        <p:xfrm>
          <a:off x="395288" y="1210235"/>
          <a:ext cx="8353425" cy="509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347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9287-083F-4DEC-876F-D14EFB9C0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36671"/>
            <a:ext cx="9143999" cy="4913383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Over </a:t>
            </a:r>
            <a:r>
              <a:rPr lang="en-GB" b="1" dirty="0">
                <a:solidFill>
                  <a:srgbClr val="C00000"/>
                </a:solidFill>
              </a:rPr>
              <a:t>890m individuals have been treated </a:t>
            </a:r>
            <a:r>
              <a:rPr lang="en-GB" dirty="0">
                <a:solidFill>
                  <a:srgbClr val="000000"/>
                </a:solidFill>
              </a:rPr>
              <a:t>at least once.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69 countries implementing MDA</a:t>
            </a:r>
            <a:r>
              <a:rPr lang="en-US" dirty="0">
                <a:solidFill>
                  <a:srgbClr val="000000"/>
                </a:solidFill>
              </a:rPr>
              <a:t>, delivering a cumulative total of </a:t>
            </a:r>
            <a:r>
              <a:rPr lang="en-US" b="1" dirty="0">
                <a:solidFill>
                  <a:srgbClr val="C00000"/>
                </a:solidFill>
              </a:rPr>
              <a:t>7.1 billion treatments</a:t>
            </a:r>
            <a:endParaRPr lang="en-GB" b="1" dirty="0">
              <a:solidFill>
                <a:srgbClr val="C00000"/>
              </a:solidFill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Current estimates suggest </a:t>
            </a:r>
            <a:r>
              <a:rPr lang="en-GB" b="1" dirty="0">
                <a:solidFill>
                  <a:srgbClr val="C00000"/>
                </a:solidFill>
              </a:rPr>
              <a:t>c.175m DALYs have been saved </a:t>
            </a:r>
            <a:r>
              <a:rPr lang="en-GB" dirty="0">
                <a:solidFill>
                  <a:srgbClr val="000000"/>
                </a:solidFill>
              </a:rPr>
              <a:t>since the beginning of the programme.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15 countries having achieved the validation criteria </a:t>
            </a:r>
            <a:r>
              <a:rPr lang="en-US" dirty="0">
                <a:solidFill>
                  <a:srgbClr val="000000"/>
                </a:solidFill>
              </a:rPr>
              <a:t>for elimination of LF as a public health problem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22 countries no longer requiring MDA nationally </a:t>
            </a:r>
            <a:endParaRPr lang="en-GB" dirty="0">
              <a:solidFill>
                <a:srgbClr val="000000"/>
              </a:solidFill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52 countries reducing infection below target thresholds and no longer requiring MDA in at least 1 district</a:t>
            </a:r>
            <a:endParaRPr lang="en-GB" dirty="0">
              <a:solidFill>
                <a:srgbClr val="000000"/>
              </a:solidFill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National programmes targeted </a:t>
            </a:r>
            <a:r>
              <a:rPr lang="en-GB" b="1" dirty="0">
                <a:solidFill>
                  <a:srgbClr val="C00000"/>
                </a:solidFill>
              </a:rPr>
              <a:t>585.9 million people for treatment during MDA </a:t>
            </a:r>
            <a:r>
              <a:rPr lang="en-GB" dirty="0">
                <a:solidFill>
                  <a:srgbClr val="000000"/>
                </a:solidFill>
              </a:rPr>
              <a:t>and achieved programme coverage of </a:t>
            </a:r>
            <a:r>
              <a:rPr lang="en-GB" b="1" dirty="0">
                <a:solidFill>
                  <a:srgbClr val="C00000"/>
                </a:solidFill>
              </a:rPr>
              <a:t>79.4%.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An estimated </a:t>
            </a:r>
            <a:r>
              <a:rPr lang="en-GB" b="1" dirty="0">
                <a:solidFill>
                  <a:srgbClr val="C00000"/>
                </a:solidFill>
              </a:rPr>
              <a:t>133.1 million school-aged children </a:t>
            </a:r>
            <a:r>
              <a:rPr lang="en-GB" dirty="0">
                <a:solidFill>
                  <a:srgbClr val="000000"/>
                </a:solidFill>
              </a:rPr>
              <a:t>(5–14 years of age) were treated during LF MDA.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The number of people requiring interventions for NTDs has been defined as the NTD indicator to monitor progress towards achieving </a:t>
            </a:r>
            <a:r>
              <a:rPr lang="en-GB" b="1" dirty="0">
                <a:solidFill>
                  <a:srgbClr val="C00000"/>
                </a:solidFill>
              </a:rPr>
              <a:t>Sustainable Development Goal (SDG) 3.3.8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C00000"/>
                </a:solidFill>
              </a:rPr>
              <a:t>Prevented or cured more than 97 million cases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Forecasted to avert &gt;</a:t>
            </a:r>
            <a:r>
              <a:rPr lang="en-GB" b="1" dirty="0">
                <a:solidFill>
                  <a:srgbClr val="C00000"/>
                </a:solidFill>
              </a:rPr>
              <a:t>US $100 billion in economic loss </a:t>
            </a:r>
          </a:p>
          <a:p>
            <a:pPr marL="358775" lvl="1" indent="0">
              <a:spcAft>
                <a:spcPts val="1805"/>
              </a:spcAft>
              <a:buNone/>
            </a:pPr>
            <a:endParaRPr lang="en-GB" sz="1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A3ACE1-67F0-468E-87C0-3D5194E5BE4E}"/>
              </a:ext>
            </a:extLst>
          </p:cNvPr>
          <p:cNvSpPr/>
          <p:nvPr/>
        </p:nvSpPr>
        <p:spPr>
          <a:xfrm>
            <a:off x="275120" y="607946"/>
            <a:ext cx="7619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3"/>
              </a:spcAft>
            </a:pPr>
            <a:r>
              <a:rPr lang="en-US" sz="2100" b="1" dirty="0">
                <a:solidFill>
                  <a:schemeClr val="bg2"/>
                </a:solidFill>
              </a:rPr>
              <a:t>The LF programme has had substantial achievements: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5D432-6CE3-43AA-B9F1-0A60551080E6}"/>
              </a:ext>
            </a:extLst>
          </p:cNvPr>
          <p:cNvSpPr txBox="1"/>
          <p:nvPr/>
        </p:nvSpPr>
        <p:spPr>
          <a:xfrm>
            <a:off x="215853" y="642746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1000" dirty="0"/>
              <a:t>Data from 2017</a:t>
            </a:r>
          </a:p>
        </p:txBody>
      </p:sp>
    </p:spTree>
    <p:extLst>
      <p:ext uri="{BB962C8B-B14F-4D97-AF65-F5344CB8AC3E}">
        <p14:creationId xmlns:p14="http://schemas.microsoft.com/office/powerpoint/2010/main" val="341742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9287-083F-4DEC-876F-D14EFB9C0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3" y="1392776"/>
            <a:ext cx="8325853" cy="4687503"/>
          </a:xfrm>
        </p:spPr>
        <p:txBody>
          <a:bodyPr>
            <a:no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500 000 DALYs/year have been estimated to have been averted by control </a:t>
            </a:r>
            <a:r>
              <a:rPr lang="en-GB" sz="1200" dirty="0">
                <a:solidFill>
                  <a:srgbClr val="000000"/>
                </a:solidFill>
              </a:rPr>
              <a:t>(out of 3.5m DALYs estimated)</a:t>
            </a:r>
          </a:p>
          <a:p>
            <a:r>
              <a:rPr lang="en-GB" sz="1200" dirty="0">
                <a:solidFill>
                  <a:srgbClr val="000000"/>
                </a:solidFill>
              </a:rPr>
              <a:t>More than </a:t>
            </a:r>
            <a:r>
              <a:rPr lang="en-GB" sz="1200" b="1" dirty="0">
                <a:solidFill>
                  <a:srgbClr val="C00000"/>
                </a:solidFill>
              </a:rPr>
              <a:t>596 million school age children (SAC) in 105 countries or territories were estimated to require PC.</a:t>
            </a:r>
          </a:p>
          <a:p>
            <a:r>
              <a:rPr lang="en-GB" sz="1200" b="1" dirty="0">
                <a:solidFill>
                  <a:srgbClr val="C00000"/>
                </a:solidFill>
              </a:rPr>
              <a:t>7 countries had completely eliminated morbidity due to STH infections </a:t>
            </a:r>
            <a:r>
              <a:rPr lang="en-GB" sz="1200" dirty="0">
                <a:solidFill>
                  <a:srgbClr val="000000"/>
                </a:solidFill>
              </a:rPr>
              <a:t>of moderate or heavy intensity.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     All 7 were countries supplied with albendazole from GSK.</a:t>
            </a:r>
          </a:p>
          <a:p>
            <a:r>
              <a:rPr lang="en-GB" sz="1200" b="1" dirty="0">
                <a:solidFill>
                  <a:srgbClr val="C00000"/>
                </a:solidFill>
                <a:latin typeface="+mj-lt"/>
              </a:rPr>
              <a:t>21 countries have achieved 5 years of MDA rounds and </a:t>
            </a:r>
            <a:r>
              <a:rPr lang="en-US" sz="1200" b="1" dirty="0">
                <a:solidFill>
                  <a:srgbClr val="C00000"/>
                </a:solidFill>
                <a:latin typeface="+mj-lt"/>
              </a:rPr>
              <a:t>≥75% coverage. </a:t>
            </a:r>
          </a:p>
          <a:p>
            <a:r>
              <a:rPr lang="en-US" sz="1200" b="1" dirty="0">
                <a:solidFill>
                  <a:srgbClr val="C00000"/>
                </a:solidFill>
                <a:latin typeface="+mj-lt"/>
              </a:rPr>
              <a:t>29 countercries achieved </a:t>
            </a:r>
            <a:r>
              <a:rPr lang="en-US" sz="1200" b="1" dirty="0">
                <a:solidFill>
                  <a:srgbClr val="C00000"/>
                </a:solidFill>
              </a:rPr>
              <a:t>≥75% coverage overall.</a:t>
            </a:r>
            <a:endParaRPr lang="en-US" sz="1200" b="1" dirty="0">
              <a:solidFill>
                <a:srgbClr val="C00000"/>
              </a:solidFill>
              <a:latin typeface="+mj-lt"/>
            </a:endParaRPr>
          </a:p>
          <a:p>
            <a:r>
              <a:rPr lang="en-GB" sz="1200" dirty="0">
                <a:solidFill>
                  <a:srgbClr val="000000"/>
                </a:solidFill>
              </a:rPr>
              <a:t>Globally, </a:t>
            </a:r>
            <a:r>
              <a:rPr lang="en-GB" sz="1200" b="1" dirty="0">
                <a:solidFill>
                  <a:srgbClr val="C00000"/>
                </a:solidFill>
              </a:rPr>
              <a:t>410.1 million SAC requiring PC received PC for STH</a:t>
            </a:r>
            <a:r>
              <a:rPr lang="en-GB" sz="1200" dirty="0">
                <a:solidFill>
                  <a:srgbClr val="000000"/>
                </a:solidFill>
              </a:rPr>
              <a:t>; corresponding to a global </a:t>
            </a:r>
            <a:r>
              <a:rPr lang="en-GB" sz="1200" b="1" dirty="0">
                <a:solidFill>
                  <a:srgbClr val="C00000"/>
                </a:solidFill>
              </a:rPr>
              <a:t>coverage of 68.8%.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Abound 65% of these are treated with GSK donated albendazole</a:t>
            </a:r>
          </a:p>
          <a:p>
            <a:pPr lvl="1"/>
            <a:r>
              <a:rPr lang="en-GB" sz="1200" dirty="0">
                <a:solidFill>
                  <a:srgbClr val="000000"/>
                </a:solidFill>
              </a:rPr>
              <a:t>About 84% of treatments to SAC were provided by STH control programmes</a:t>
            </a:r>
          </a:p>
          <a:p>
            <a:r>
              <a:rPr lang="en-GB" sz="1200" dirty="0">
                <a:solidFill>
                  <a:srgbClr val="000000"/>
                </a:solidFill>
              </a:rPr>
              <a:t>Evaluation of STH epidemiology is recommended after more than 5 years of PC. </a:t>
            </a:r>
          </a:p>
          <a:p>
            <a:r>
              <a:rPr lang="en-GB" sz="1200" dirty="0">
                <a:solidFill>
                  <a:srgbClr val="000000"/>
                </a:solidFill>
              </a:rPr>
              <a:t>The number of people requiring interventions for NTDs has been defined as the NTD indicator to monitor progress towards achieving </a:t>
            </a:r>
            <a:r>
              <a:rPr lang="en-GB" sz="1200" b="1" dirty="0">
                <a:solidFill>
                  <a:srgbClr val="C00000"/>
                </a:solidFill>
              </a:rPr>
              <a:t>Sustainable Development Goal (SDG) 3.3.8 </a:t>
            </a:r>
          </a:p>
          <a:p>
            <a:endParaRPr lang="en-GB" sz="1200" b="1" dirty="0">
              <a:solidFill>
                <a:srgbClr val="000000"/>
              </a:solidFill>
            </a:endParaRPr>
          </a:p>
          <a:p>
            <a:endParaRPr lang="en-GB" dirty="0"/>
          </a:p>
          <a:p>
            <a:pPr marL="358775" lvl="1" indent="0">
              <a:lnSpc>
                <a:spcPct val="150000"/>
              </a:lnSpc>
              <a:spcBef>
                <a:spcPts val="677"/>
              </a:spcBef>
              <a:spcAft>
                <a:spcPts val="677"/>
              </a:spcAft>
              <a:buNone/>
            </a:pPr>
            <a:endParaRPr lang="en-US" dirty="0"/>
          </a:p>
          <a:p>
            <a:pPr marL="358775" lvl="1" indent="0">
              <a:spcAft>
                <a:spcPts val="1805"/>
              </a:spcAft>
              <a:buNone/>
            </a:pPr>
            <a:endParaRPr lang="en-GB" sz="1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A3ACE1-67F0-468E-87C0-3D5194E5BE4E}"/>
              </a:ext>
            </a:extLst>
          </p:cNvPr>
          <p:cNvSpPr/>
          <p:nvPr/>
        </p:nvSpPr>
        <p:spPr>
          <a:xfrm>
            <a:off x="275120" y="607946"/>
            <a:ext cx="7619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3"/>
              </a:spcAft>
            </a:pPr>
            <a:r>
              <a:rPr lang="en-US" sz="2100" b="1" dirty="0">
                <a:solidFill>
                  <a:schemeClr val="bg2"/>
                </a:solidFill>
              </a:rPr>
              <a:t>The STH strategy has led to substantial achievements: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25D34-0841-499A-A3B3-59069257050E}"/>
              </a:ext>
            </a:extLst>
          </p:cNvPr>
          <p:cNvSpPr/>
          <p:nvPr/>
        </p:nvSpPr>
        <p:spPr>
          <a:xfrm>
            <a:off x="275119" y="1392776"/>
            <a:ext cx="6582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CDD48-BA6E-4016-9D88-D8C186650598}"/>
              </a:ext>
            </a:extLst>
          </p:cNvPr>
          <p:cNvSpPr txBox="1"/>
          <p:nvPr/>
        </p:nvSpPr>
        <p:spPr>
          <a:xfrm>
            <a:off x="215853" y="642746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1000" dirty="0"/>
              <a:t>Data from 2017</a:t>
            </a:r>
          </a:p>
        </p:txBody>
      </p:sp>
    </p:spTree>
    <p:extLst>
      <p:ext uri="{BB962C8B-B14F-4D97-AF65-F5344CB8AC3E}">
        <p14:creationId xmlns:p14="http://schemas.microsoft.com/office/powerpoint/2010/main" val="294974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40" y="100798"/>
            <a:ext cx="8503920" cy="1003300"/>
          </a:xfrm>
        </p:spPr>
        <p:txBody>
          <a:bodyPr>
            <a:normAutofit/>
          </a:bodyPr>
          <a:lstStyle/>
          <a:p>
            <a:r>
              <a:rPr lang="en-GB" sz="2100" dirty="0"/>
              <a:t>Global Demand Plan beyond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34F1C-9EAC-4521-B194-43274113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40" y="1176332"/>
            <a:ext cx="8571719" cy="48587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td981225\Desktop\West Africa Travel\Togo_LF_5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SK 2013">
  <a:themeElements>
    <a:clrScheme name="GSK 2013">
      <a:dk1>
        <a:srgbClr val="9A8B7D"/>
      </a:dk1>
      <a:lt1>
        <a:srgbClr val="FFFFFF"/>
      </a:lt1>
      <a:dk2>
        <a:srgbClr val="C9C1B8"/>
      </a:dk2>
      <a:lt2>
        <a:srgbClr val="FF6600"/>
      </a:lt2>
      <a:accent1>
        <a:srgbClr val="BE0077"/>
      </a:accent1>
      <a:accent2>
        <a:srgbClr val="007BC3"/>
      </a:accent2>
      <a:accent3>
        <a:srgbClr val="DF321B"/>
      </a:accent3>
      <a:accent4>
        <a:srgbClr val="4A8322"/>
      </a:accent4>
      <a:accent5>
        <a:srgbClr val="00B6C9"/>
      </a:accent5>
      <a:accent6>
        <a:srgbClr val="C9C1B8"/>
      </a:accent6>
      <a:hlink>
        <a:srgbClr val="F7511B"/>
      </a:hlink>
      <a:folHlink>
        <a:srgbClr val="808080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338783E17C84396C048CFA06890C1" ma:contentTypeVersion="10" ma:contentTypeDescription="Create a new document." ma:contentTypeScope="" ma:versionID="f9633f09ef0d0004b5d2210c3f29389b">
  <xsd:schema xmlns:xsd="http://www.w3.org/2001/XMLSchema" xmlns:xs="http://www.w3.org/2001/XMLSchema" xmlns:p="http://schemas.microsoft.com/office/2006/metadata/properties" xmlns:ns3="3d962693-dbff-40b0-a8b3-d06d82e12055" targetNamespace="http://schemas.microsoft.com/office/2006/metadata/properties" ma:root="true" ma:fieldsID="1419f6037feeee339fcc493d42003022" ns3:_="">
    <xsd:import namespace="3d962693-dbff-40b0-a8b3-d06d82e120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962693-dbff-40b0-a8b3-d06d82e12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E919A4-5849-4E49-82B4-8091BA2BBE9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3d962693-dbff-40b0-a8b3-d06d82e12055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902BD7-DE78-4CB1-BBB3-B044C0CDE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962693-dbff-40b0-a8b3-d06d82e12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1A3A8B-E488-4036-9BBB-CB84813CC4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GSK 2013</Template>
  <TotalTime>9599</TotalTime>
  <Words>493</Words>
  <Application>Microsoft Office PowerPoint</Application>
  <PresentationFormat>On-screen Show (4:3)</PresentationFormat>
  <Paragraphs>63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Cambria</vt:lpstr>
      <vt:lpstr>Wingdings</vt:lpstr>
      <vt:lpstr>GSK 2013</vt:lpstr>
      <vt:lpstr>     Albendazole Donation Programme Update      </vt:lpstr>
      <vt:lpstr>   GSK Supply Chain </vt:lpstr>
      <vt:lpstr>Total Number of Tablets Donated/Year for LF &amp; STH (m) </vt:lpstr>
      <vt:lpstr>Cumulative Number of Tablets Donated/Year (m) </vt:lpstr>
      <vt:lpstr>PowerPoint Presentation</vt:lpstr>
      <vt:lpstr>PowerPoint Presentation</vt:lpstr>
      <vt:lpstr>Global Demand Plan beyond 2020 </vt:lpstr>
      <vt:lpstr>PowerPoint Presentation</vt:lpstr>
    </vt:vector>
  </TitlesOfParts>
  <Company>GSK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clive.boyland</dc:creator>
  <cp:lastModifiedBy>Tijana Williams</cp:lastModifiedBy>
  <cp:revision>438</cp:revision>
  <dcterms:created xsi:type="dcterms:W3CDTF">2013-05-02T11:13:53Z</dcterms:created>
  <dcterms:modified xsi:type="dcterms:W3CDTF">2019-09-17T22:23:37Z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0x01010023A338783E17C84396C048CFA06890C1</vt:lpwstr>
  </property>
</Properties>
</file>