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5"/>
  </p:notesMasterIdLst>
  <p:sldIdLst>
    <p:sldId id="256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8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E8CD-C26B-4F7F-93F2-01BF8B5F3374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C55D-E241-449F-97BA-75251743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9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32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3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5F585-3CEC-40F6-A351-26807B305C98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303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6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21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44061-8F0A-47F7-B0AE-DF0C9DEC63C7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966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0805EE-33CB-4453-A328-08DF3DE50A07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237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3891" y="4523381"/>
            <a:ext cx="2895851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49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2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4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112184" y="6505575"/>
            <a:ext cx="912283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fld id="{BB112322-FB0A-4044-8123-A805A9A28E91}" type="slidenum">
              <a:rPr lang="ja-JP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endParaRPr lang="en-US" altLang="ja-JP" sz="1000" smtClean="0">
              <a:solidFill>
                <a:srgbClr val="000000"/>
              </a:solidFill>
            </a:endParaRPr>
          </a:p>
        </p:txBody>
      </p:sp>
      <p:pic>
        <p:nvPicPr>
          <p:cNvPr id="5" name="Picture 22" descr="contents_Mark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4033" y="274639"/>
            <a:ext cx="863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b_contents_graphi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927100"/>
            <a:ext cx="12198351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164F19-29D9-4B5A-A5A0-446381F175C2}" type="datetimeFigureOut">
              <a:rPr lang="ja-JP" altLang="en-US"/>
              <a:pPr>
                <a:defRPr/>
              </a:pPr>
              <a:t>2019/9/13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517DC9-A4C1-493C-A198-717F0AECEAE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097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4134" y="147935"/>
            <a:ext cx="1348837" cy="8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1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925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4134" y="147935"/>
            <a:ext cx="1348837" cy="8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4134" y="147935"/>
            <a:ext cx="1348837" cy="8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4134" y="147935"/>
            <a:ext cx="1348837" cy="8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98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50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AFAA926-FE36-4A57-A125-839071E8B38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CA8E1C8-3BDC-4313-9ABD-5AE41E7003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3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7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11" Type="http://schemas.openxmlformats.org/officeDocument/2006/relationships/image" Target="../media/image20.jpeg"/><Relationship Id="rId5" Type="http://schemas.openxmlformats.org/officeDocument/2006/relationships/image" Target="../media/image21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Update on LF activities</a:t>
            </a:r>
            <a:endParaRPr lang="en-US" b="1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4523875"/>
            <a:ext cx="2895600" cy="1812516"/>
            <a:chOff x="864" y="0"/>
            <a:chExt cx="2736" cy="1632"/>
          </a:xfrm>
        </p:grpSpPr>
        <p:sp>
          <p:nvSpPr>
            <p:cNvPr id="5" name="Oval 4"/>
            <p:cNvSpPr>
              <a:spLocks noChangeArrowheads="1"/>
            </p:cNvSpPr>
            <p:nvPr userDrawn="1"/>
          </p:nvSpPr>
          <p:spPr bwMode="auto">
            <a:xfrm>
              <a:off x="1618" y="302"/>
              <a:ext cx="1213" cy="115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200" kern="0">
                <a:solidFill>
                  <a:prstClr val="black"/>
                </a:solidFill>
                <a:latin typeface="Arial" charset="0"/>
                <a:ea typeface="HGP創英角ｺﾞｼｯｸUB" charset="0"/>
              </a:endParaRPr>
            </a:p>
          </p:txBody>
        </p:sp>
        <p:pic>
          <p:nvPicPr>
            <p:cNvPr id="6" name="Picture 25" descr="Eisai logo color"/>
            <p:cNvPicPr>
              <a:picLocks noChangeAspect="1" noChangeArrowheads="1"/>
            </p:cNvPicPr>
            <p:nvPr userDrawn="1"/>
          </p:nvPicPr>
          <p:blipFill>
            <a:blip r:embed="rId2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0"/>
              <a:ext cx="2736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18, 2019</a:t>
            </a:r>
          </a:p>
          <a:p>
            <a:r>
              <a:rPr lang="en-US" dirty="0" smtClean="0"/>
              <a:t>Liverpool,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5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1487488" y="108744"/>
            <a:ext cx="9217024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MS PGothic" panose="020B0600070205080204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2800" b="1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Current Distribution Status </a:t>
            </a:r>
            <a:br>
              <a:rPr lang="en-US" altLang="ja-JP" sz="2800" b="1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800" b="1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 DEC Tablets for Endemic Countries</a:t>
            </a:r>
            <a:endParaRPr lang="ja-JP" altLang="en-US" sz="2800" b="1" dirty="0">
              <a:solidFill>
                <a:srgbClr val="1F497D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1487488" y="980728"/>
            <a:ext cx="92170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000" b="1" u="sng" dirty="0">
                <a:solidFill>
                  <a:srgbClr val="FF6699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Distribution status as of August 2019:</a:t>
            </a:r>
            <a:r>
              <a:rPr lang="ja-JP" altLang="en-US" sz="2000" b="1" u="sng" dirty="0">
                <a:solidFill>
                  <a:srgbClr val="FF6699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endParaRPr lang="en-US" altLang="ja-JP" sz="2000" b="1" u="sng" dirty="0">
              <a:solidFill>
                <a:srgbClr val="FF6699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2000" b="1" u="sng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1.9</a:t>
            </a:r>
            <a:r>
              <a:rPr lang="en-US" altLang="ja-JP" sz="2000" b="1" u="sng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 billion </a:t>
            </a:r>
            <a:r>
              <a:rPr lang="en-US" altLang="ja-JP" sz="2000" b="1" u="sng" dirty="0">
                <a:solidFill>
                  <a:srgbClr val="FF6699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tablets for over </a:t>
            </a:r>
            <a:r>
              <a:rPr lang="en-US" altLang="ja-JP" sz="2000" b="1" u="sng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760 million </a:t>
            </a:r>
            <a:r>
              <a:rPr lang="en-US" altLang="ja-JP" sz="2000" b="1" u="sng" dirty="0">
                <a:solidFill>
                  <a:srgbClr val="FF6699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people in </a:t>
            </a:r>
            <a:r>
              <a:rPr lang="en-US" altLang="ja-JP" sz="2000" b="1" u="sng" dirty="0">
                <a:solidFill>
                  <a:srgbClr val="FF0000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28</a:t>
            </a:r>
            <a:r>
              <a:rPr lang="en-US" altLang="ja-JP" sz="2000" b="1" u="sng" dirty="0">
                <a:solidFill>
                  <a:srgbClr val="FF6699"/>
                </a:solidFill>
                <a:ea typeface="メイリオ" panose="020B0604030504040204" pitchFamily="50" charset="-128"/>
                <a:cs typeface="Arial" panose="020B0604020202020204" pitchFamily="34" charset="0"/>
              </a:rPr>
              <a:t> countries</a:t>
            </a:r>
            <a:endParaRPr lang="ja-JP" altLang="en-US" sz="2000" dirty="0">
              <a:solidFill>
                <a:srgbClr val="FF6699"/>
              </a:solidFill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89" y="2362152"/>
            <a:ext cx="8134337" cy="4462669"/>
          </a:xfrm>
          <a:prstGeom prst="rect">
            <a:avLst/>
          </a:prstGeom>
        </p:spPr>
      </p:pic>
      <p:sp>
        <p:nvSpPr>
          <p:cNvPr id="9" name="テキスト ボックス 3"/>
          <p:cNvSpPr txBox="1"/>
          <p:nvPr/>
        </p:nvSpPr>
        <p:spPr>
          <a:xfrm>
            <a:off x="1524001" y="1624628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1400" b="1" kern="0" dirty="0">
                <a:solidFill>
                  <a:prstClr val="black"/>
                </a:solidFill>
              </a:rPr>
              <a:t>WHO recognized </a:t>
            </a:r>
            <a:r>
              <a:rPr lang="en-US" altLang="ja-JP" sz="1400" b="1" kern="0" dirty="0">
                <a:solidFill>
                  <a:srgbClr val="FF0000"/>
                </a:solidFill>
              </a:rPr>
              <a:t>15</a:t>
            </a:r>
            <a:r>
              <a:rPr lang="en-US" altLang="ja-JP" sz="1400" b="1" kern="0" dirty="0">
                <a:solidFill>
                  <a:prstClr val="black"/>
                </a:solidFill>
              </a:rPr>
              <a:t> countries have achieved LF elimination </a:t>
            </a:r>
          </a:p>
          <a:p>
            <a:pPr algn="ctr">
              <a:defRPr/>
            </a:pPr>
            <a:r>
              <a:rPr lang="en-US" altLang="ja-JP" sz="1400" b="1" kern="0" dirty="0">
                <a:solidFill>
                  <a:prstClr val="black"/>
                </a:solidFill>
              </a:rPr>
              <a:t>Cambodia, Cook Islands, Niue, Vanuatu, Marshall Islands, Tonga, Palau, Vietnam,</a:t>
            </a:r>
          </a:p>
          <a:p>
            <a:pPr algn="ctr">
              <a:defRPr/>
            </a:pPr>
            <a:r>
              <a:rPr lang="en-US" altLang="ja-JP" sz="1400" b="1" kern="0" dirty="0">
                <a:solidFill>
                  <a:prstClr val="black"/>
                </a:solidFill>
              </a:rPr>
              <a:t>Wallis and Futuna, Sri Lanka, Maldives, Thailand, Togo, Egypt and Yemen</a:t>
            </a:r>
            <a:endParaRPr lang="ja-JP" altLang="en-US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6"/>
          <p:cNvSpPr txBox="1"/>
          <p:nvPr/>
        </p:nvSpPr>
        <p:spPr>
          <a:xfrm>
            <a:off x="1555177" y="1196753"/>
            <a:ext cx="8874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The Largest PPP Ever Made</a:t>
            </a:r>
          </a:p>
          <a:p>
            <a:pPr algn="ctr">
              <a:defRPr/>
            </a:pPr>
            <a:endParaRPr lang="en-US" altLang="ja-JP" sz="1600" dirty="0">
              <a:solidFill>
                <a:prstClr val="black"/>
              </a:solidFill>
              <a:latin typeface="Arial Black" panose="020B0A04020102020204" pitchFamily="34" charset="0"/>
              <a:ea typeface="HGP創英角ｺﾞｼｯｸUB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Goal: Aim at eliminating 10 NTDs by 2020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Participant: </a:t>
            </a:r>
            <a:r>
              <a:rPr lang="en-US" altLang="ja-JP" sz="16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Bill &amp; Melinda Gates Foundation, World Health Organization (WHO), the World Bank, the U.S. and U.K. Governments, Governments of countries endemic for NTDs, charitable institutions, 13 pharmaceutical companies and a diagnostic company</a:t>
            </a: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Progress (2012-2017): Provided approx. 7 billion treatments free of charge since 2012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165" y="4005064"/>
            <a:ext cx="7841671" cy="222652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1604610" y="188640"/>
            <a:ext cx="8291264" cy="6882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lvl="0" algn="ctr" eaLnBrk="1" hangingPunct="1">
              <a:defRPr/>
            </a:pPr>
            <a:r>
              <a:rPr lang="en-US" altLang="ja-JP" sz="2800" dirty="0">
                <a:latin typeface="Arial Black" panose="020B0A04020102020204" pitchFamily="34" charset="0"/>
              </a:rPr>
              <a:t>“London Declaration” (2012)</a:t>
            </a: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415482" y="6260426"/>
            <a:ext cx="9252519" cy="26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100" dirty="0">
                <a:latin typeface="Arial" panose="020B0604020202020204" pitchFamily="34" charset="0"/>
                <a:ea typeface="HGP創英角ｺﾞｼｯｸUB"/>
                <a:cs typeface="Arial" panose="020B0604020202020204" pitchFamily="34" charset="0"/>
              </a:rPr>
              <a:t>(Far left: WHO Director General Dr. Margaret Chan, Middle: Bill Gates, Bill &amp; Melinda Gates Foundation, Far right  Haruo Naito, Eisai)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388633" y="65435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 Black" panose="020B0A04020102020204" pitchFamily="34" charset="0"/>
              </a:rPr>
              <a:t>2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4610" y="364323"/>
            <a:ext cx="8291264" cy="68824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2800" dirty="0"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Commitment to WHO’s Global </a:t>
            </a:r>
            <a:r>
              <a:rPr lang="en-US" altLang="ja-JP" sz="2800" dirty="0" err="1"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Programme</a:t>
            </a:r>
            <a:r>
              <a:rPr lang="en-US" altLang="ja-JP" sz="2800" dirty="0"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br>
              <a:rPr lang="en-US" altLang="ja-JP" sz="2800" dirty="0"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800" dirty="0">
                <a:latin typeface="Arial Black" panose="020B0A04020102020204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to Eliminate Lymphatic Filariasis (LF)</a:t>
            </a:r>
            <a:r>
              <a:rPr lang="en-US" altLang="ja-JP" sz="2800" dirty="0">
                <a:latin typeface="Arial Black" panose="020B0A04020102020204" pitchFamily="34" charset="0"/>
                <a:ea typeface="+mn-ea"/>
              </a:rPr>
              <a:t/>
            </a:r>
            <a:br>
              <a:rPr lang="en-US" altLang="ja-JP" sz="2800" dirty="0">
                <a:latin typeface="Arial Black" panose="020B0A04020102020204" pitchFamily="34" charset="0"/>
                <a:ea typeface="+mn-ea"/>
              </a:rPr>
            </a:br>
            <a:endParaRPr lang="ja-JP" altLang="en-US" sz="2800" dirty="0">
              <a:latin typeface="Arial Black" panose="020B0A04020102020204" pitchFamily="34" charset="0"/>
              <a:ea typeface="+mn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r="21417"/>
          <a:stretch/>
        </p:blipFill>
        <p:spPr>
          <a:xfrm>
            <a:off x="7608169" y="1241867"/>
            <a:ext cx="2315225" cy="1706607"/>
          </a:xfrm>
          <a:prstGeom prst="rect">
            <a:avLst/>
          </a:prstGeom>
        </p:spPr>
      </p:pic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7266552" y="2943197"/>
            <a:ext cx="3256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lnSpc>
                <a:spcPct val="180000"/>
              </a:lnSpc>
              <a:spcBef>
                <a:spcPct val="20000"/>
              </a:spcBef>
              <a:buChar char="•"/>
              <a:defRPr kumimoji="1" sz="1600" b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200" b="0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pitchFamily="50" charset="-128"/>
              </a:rPr>
              <a:t>Signing Ceremony with WHO Director General Dr. Margaret Chan on November 18, 2010</a:t>
            </a:r>
            <a:endParaRPr lang="ja-JP" altLang="en-US" sz="1200" b="0" dirty="0">
              <a:solidFill>
                <a:srgbClr val="000000"/>
              </a:solidFill>
              <a:latin typeface="Arial Black" panose="020B0A04020102020204" pitchFamily="34" charset="0"/>
              <a:ea typeface="ＭＳ Ｐゴシック" pitchFamily="50" charset="-128"/>
            </a:endParaRPr>
          </a:p>
        </p:txBody>
      </p:sp>
      <p:sp>
        <p:nvSpPr>
          <p:cNvPr id="17" name="コンテンツ プレースホルダー 1"/>
          <p:cNvSpPr txBox="1">
            <a:spLocks/>
          </p:cNvSpPr>
          <p:nvPr/>
        </p:nvSpPr>
        <p:spPr>
          <a:xfrm>
            <a:off x="1662552" y="1196753"/>
            <a:ext cx="5801601" cy="32389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MS PGothic" panose="020B0600070205080204" pitchFamily="50" charset="-128"/>
                <a:ea typeface="MS PGothic" panose="020B0600070205080204" pitchFamily="50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>
              <a:spcAft>
                <a:spcPts val="300"/>
              </a:spcAft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altLang="ja-JP" sz="1600" kern="0" dirty="0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Signed an agreement in 2010 to provide 2.2 billion DEC (</a:t>
            </a:r>
            <a:r>
              <a:rPr lang="en-US" altLang="ja-JP" sz="1600" kern="0" dirty="0" err="1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diethylcarbamazine</a:t>
            </a:r>
            <a:r>
              <a:rPr lang="en-US" altLang="ja-JP" sz="1600" kern="0" dirty="0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) tablets at price zero to WHO </a:t>
            </a:r>
          </a:p>
          <a:p>
            <a:pPr>
              <a:spcAft>
                <a:spcPts val="300"/>
              </a:spcAft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altLang="ja-JP" sz="1600" kern="0" dirty="0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First public–private partnership (PPP) to be established between a Japanese pharmaceutical company and WHO to eliminate an NTD</a:t>
            </a:r>
          </a:p>
          <a:p>
            <a:pPr>
              <a:spcAft>
                <a:spcPts val="300"/>
              </a:spcAft>
              <a:buSzPct val="130000"/>
              <a:buFont typeface="Wingdings" panose="05000000000000000000" pitchFamily="2" charset="2"/>
              <a:buChar char="Ø"/>
              <a:defRPr/>
            </a:pPr>
            <a:r>
              <a:rPr lang="en-US" altLang="ja-JP" sz="1600" kern="0" dirty="0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High quality manufacturing at Eisai facility in </a:t>
            </a:r>
            <a:r>
              <a:rPr lang="en-US" altLang="ja-JP" sz="1600" kern="0" dirty="0" err="1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Vizag</a:t>
            </a:r>
            <a:r>
              <a:rPr lang="en-US" altLang="ja-JP" sz="1600" kern="0" dirty="0">
                <a:solidFill>
                  <a:srgbClr val="000000"/>
                </a:solidFill>
                <a:latin typeface="Arial Black" panose="020B0A04020102020204" pitchFamily="34" charset="0"/>
                <a:ea typeface="HGP創英角ｺﾞｼｯｸUB"/>
                <a:cs typeface="Arial" panose="020B0604020202020204" pitchFamily="34" charset="0"/>
              </a:rPr>
              <a:t>, India (WHO pre-qualification)</a:t>
            </a:r>
          </a:p>
        </p:txBody>
      </p:sp>
      <p:sp>
        <p:nvSpPr>
          <p:cNvPr id="15" name="正方形/長方形 11"/>
          <p:cNvSpPr>
            <a:spLocks noChangeArrowheads="1"/>
          </p:cNvSpPr>
          <p:nvPr/>
        </p:nvSpPr>
        <p:spPr bwMode="auto">
          <a:xfrm>
            <a:off x="1559496" y="3900968"/>
            <a:ext cx="3400910" cy="24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Distribution status </a:t>
            </a:r>
            <a:b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as of August</a:t>
            </a:r>
            <a:r>
              <a:rPr kumimoji="1" lang="ja-JP" altLang="en-US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2019:</a:t>
            </a:r>
          </a:p>
          <a:p>
            <a:pPr algn="ctr">
              <a:defRPr/>
            </a:pPr>
            <a:r>
              <a:rPr kumimoji="1" lang="en-US" altLang="zh-CN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1.9</a:t>
            </a: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billion tablets </a:t>
            </a:r>
            <a:b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28 countries</a:t>
            </a:r>
          </a:p>
          <a:p>
            <a:pPr algn="ctr">
              <a:defRPr/>
            </a:pPr>
            <a:endParaRPr kumimoji="1" lang="en-US" altLang="ja-JP" sz="1050" dirty="0">
              <a:solidFill>
                <a:srgbClr val="FF0000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Recently, 15 countries approved by WHO</a:t>
            </a:r>
            <a:b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kumimoji="1"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for LF elimination</a:t>
            </a:r>
            <a:endParaRPr kumimoji="1" lang="ja-JP" altLang="en-US" sz="2000" dirty="0">
              <a:solidFill>
                <a:srgbClr val="FF0000"/>
              </a:solidFill>
              <a:latin typeface="Arial Black" panose="020B0A040201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64" y="3746977"/>
            <a:ext cx="5431144" cy="29796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898759" y="3710305"/>
            <a:ext cx="2877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100" dirty="0">
                <a:solidFill>
                  <a:srgbClr val="000000"/>
                </a:solidFill>
                <a:latin typeface="Arial"/>
                <a:ea typeface="HGP創英角ｺﾞｼｯｸUB"/>
              </a:rPr>
              <a:t>Planning to distribute DEC tablets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100" dirty="0">
                <a:solidFill>
                  <a:srgbClr val="FF7C80"/>
                </a:solidFill>
                <a:latin typeface="Arial"/>
                <a:ea typeface="HGP創英角ｺﾞｼｯｸUB"/>
              </a:rPr>
              <a:t>●</a:t>
            </a:r>
            <a:r>
              <a:rPr kumimoji="1" lang="en-US" altLang="ja-JP" sz="1100" dirty="0">
                <a:solidFill>
                  <a:srgbClr val="000000"/>
                </a:solidFill>
                <a:latin typeface="Arial"/>
                <a:ea typeface="HGP創英角ｺﾞｼｯｸUB"/>
              </a:rPr>
              <a:t>: Already distributed</a:t>
            </a:r>
            <a:endParaRPr kumimoji="1" lang="ja-JP" altLang="en-US" sz="1100" dirty="0">
              <a:solidFill>
                <a:srgbClr val="000000"/>
              </a:solidFill>
              <a:latin typeface="Arial"/>
              <a:ea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4371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6200000">
            <a:off x="5480819" y="2257148"/>
            <a:ext cx="1136650" cy="967343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4" algn="ctr">
              <a:defRPr/>
            </a:pPr>
            <a:endParaRPr kumimoji="1" lang="en-US" altLang="ja-JP" dirty="0">
              <a:solidFill>
                <a:srgbClr val="0070C0"/>
              </a:solidFill>
              <a:latin typeface="Arial Black" panose="020B0A04020102020204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 rot="19258145">
            <a:off x="3156568" y="2336008"/>
            <a:ext cx="1542392" cy="814387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4" algn="r">
              <a:defRPr/>
            </a:pPr>
            <a:r>
              <a:rPr kumimoji="1" lang="en-US" altLang="ja-JP" dirty="0">
                <a:solidFill>
                  <a:srgbClr val="0070C0"/>
                </a:solidFill>
                <a:latin typeface="Arial Black" panose="020B0A04020102020204" pitchFamily="34" charset="0"/>
                <a:ea typeface="メイリオ" pitchFamily="50" charset="-128"/>
                <a:cs typeface="メイリオ" pitchFamily="50" charset="-128"/>
              </a:rPr>
              <a:t> </a:t>
            </a:r>
          </a:p>
        </p:txBody>
      </p:sp>
      <p:sp>
        <p:nvSpPr>
          <p:cNvPr id="14" name="右矢印 13"/>
          <p:cNvSpPr/>
          <p:nvPr/>
        </p:nvSpPr>
        <p:spPr>
          <a:xfrm rot="13166379">
            <a:off x="7514338" y="2280444"/>
            <a:ext cx="1416354" cy="814388"/>
          </a:xfrm>
          <a:prstGeom prst="rightArrow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4" algn="ctr">
              <a:defRPr/>
            </a:pPr>
            <a:endParaRPr kumimoji="1" lang="en-US" altLang="ja-JP" dirty="0">
              <a:solidFill>
                <a:srgbClr val="0070C0"/>
              </a:solidFill>
              <a:latin typeface="Arial Black" panose="020B0A04020102020204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 bwMode="auto">
          <a:xfrm>
            <a:off x="3966521" y="2855466"/>
            <a:ext cx="4248387" cy="1177848"/>
          </a:xfrm>
          <a:prstGeom prst="round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kern="0">
              <a:solidFill>
                <a:srgbClr val="BDD262"/>
              </a:solidFill>
              <a:latin typeface="+mn-ea"/>
            </a:endParaRPr>
          </a:p>
        </p:txBody>
      </p:sp>
      <p:sp>
        <p:nvSpPr>
          <p:cNvPr id="42" name="角丸四角形 41"/>
          <p:cNvSpPr/>
          <p:nvPr/>
        </p:nvSpPr>
        <p:spPr bwMode="auto">
          <a:xfrm>
            <a:off x="8350713" y="2896472"/>
            <a:ext cx="2251549" cy="1177848"/>
          </a:xfrm>
          <a:prstGeom prst="round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kern="0">
              <a:solidFill>
                <a:srgbClr val="BDD262"/>
              </a:solidFill>
              <a:latin typeface="+mn-ea"/>
            </a:endParaRPr>
          </a:p>
        </p:txBody>
      </p:sp>
      <p:sp>
        <p:nvSpPr>
          <p:cNvPr id="40" name="角丸四角形 39"/>
          <p:cNvSpPr/>
          <p:nvPr/>
        </p:nvSpPr>
        <p:spPr bwMode="auto">
          <a:xfrm>
            <a:off x="1862214" y="2843540"/>
            <a:ext cx="1968500" cy="1177848"/>
          </a:xfrm>
          <a:prstGeom prst="round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kern="0">
              <a:solidFill>
                <a:srgbClr val="BDD262"/>
              </a:solidFill>
              <a:latin typeface="+mn-ea"/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1183317" y="72089"/>
            <a:ext cx="914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>
              <a:defRPr/>
            </a:pPr>
            <a:r>
              <a:rPr lang="en-US" altLang="ja-JP" sz="2500" dirty="0">
                <a:ea typeface="HGP創英角ｺﾞｼｯｸUB"/>
                <a:cs typeface="+mn-cs"/>
              </a:rPr>
              <a:t>GHIT Fund (</a:t>
            </a:r>
            <a:r>
              <a:rPr lang="en-US" altLang="ja-JP" sz="2500" dirty="0"/>
              <a:t>2013)</a:t>
            </a:r>
            <a:r>
              <a:rPr lang="en-US" altLang="ja-JP" sz="2000" dirty="0">
                <a:solidFill>
                  <a:srgbClr val="1F448D"/>
                </a:solidFill>
                <a:ea typeface="HGP創英角ｺﾞｼｯｸUB"/>
                <a:cs typeface="+mn-cs"/>
              </a:rPr>
              <a:t/>
            </a:r>
            <a:br>
              <a:rPr lang="en-US" altLang="ja-JP" sz="2000" dirty="0">
                <a:solidFill>
                  <a:srgbClr val="1F448D"/>
                </a:solidFill>
                <a:ea typeface="HGP創英角ｺﾞｼｯｸUB"/>
                <a:cs typeface="+mn-cs"/>
              </a:rPr>
            </a:br>
            <a:r>
              <a:rPr lang="en-US" altLang="ja-JP" sz="1800" dirty="0">
                <a:solidFill>
                  <a:srgbClr val="1F448D"/>
                </a:solidFill>
                <a:ea typeface="HGP創英角ｺﾞｼｯｸUB"/>
                <a:cs typeface="+mn-cs"/>
              </a:rPr>
              <a:t>The World’s First Product Development Fund for Global Health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626270" y="4869161"/>
            <a:ext cx="8696984" cy="107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8750"/>
          </a:sp3d>
        </p:spPr>
        <p:txBody>
          <a:bodyPr lIns="36000" tIns="0" rIns="36000" bIns="36000" anchor="ctr"/>
          <a:lstStyle/>
          <a:p>
            <a:pPr marL="0" lvl="1" algn="ctr">
              <a:defRPr/>
            </a:pPr>
            <a:endParaRPr kumimoji="1" lang="en-US" altLang="ja-JP" sz="1600" dirty="0">
              <a:solidFill>
                <a:srgbClr val="FF0000"/>
              </a:solidFill>
              <a:latin typeface="Arial Black" panose="020B0A04020102020204" pitchFamily="34" charset="0"/>
              <a:ea typeface="FangSong" pitchFamily="49" charset="-122"/>
              <a:cs typeface="Arial" panose="020B0604020202020204" pitchFamily="34" charset="0"/>
            </a:endParaRPr>
          </a:p>
        </p:txBody>
      </p:sp>
      <p:sp>
        <p:nvSpPr>
          <p:cNvPr id="36" name="Content Placeholder 5"/>
          <p:cNvSpPr txBox="1">
            <a:spLocks/>
          </p:cNvSpPr>
          <p:nvPr/>
        </p:nvSpPr>
        <p:spPr>
          <a:xfrm>
            <a:off x="3548861" y="1124745"/>
            <a:ext cx="4865074" cy="1154113"/>
          </a:xfrm>
          <a:prstGeom prst="round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16000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87000">
                <a:srgbClr val="292929"/>
              </a:gs>
              <a:gs pos="97000">
                <a:srgbClr val="777777"/>
              </a:gs>
              <a:gs pos="100000">
                <a:srgbClr val="EAEAEA"/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kumimoji="1" lang="en-US" altLang="ja-JP" sz="3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09934" name="テキスト ボックス 12"/>
          <p:cNvSpPr txBox="1">
            <a:spLocks noChangeArrowheads="1"/>
          </p:cNvSpPr>
          <p:nvPr/>
        </p:nvSpPr>
        <p:spPr bwMode="auto">
          <a:xfrm>
            <a:off x="3287688" y="1916832"/>
            <a:ext cx="5351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 Black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 Black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lnSpc>
                <a:spcPct val="180000"/>
              </a:lnSpc>
              <a:spcBef>
                <a:spcPct val="20000"/>
              </a:spcBef>
              <a:buChar char="•"/>
              <a:defRPr kumimoji="1" sz="1600">
                <a:solidFill>
                  <a:schemeClr val="tx1"/>
                </a:solidFill>
                <a:latin typeface="Arial Black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ja-JP" sz="1800" b="1" dirty="0">
                <a:solidFill>
                  <a:srgbClr val="000000"/>
                </a:solidFill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sz="1600" b="1" u="sng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G</a:t>
            </a:r>
            <a:r>
              <a:rPr lang="en-US" altLang="ja-JP" sz="1600" b="1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lobal </a:t>
            </a:r>
            <a:r>
              <a:rPr lang="en-US" altLang="ja-JP" sz="1600" b="1" u="sng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H</a:t>
            </a:r>
            <a:r>
              <a:rPr lang="en-US" altLang="ja-JP" sz="1600" b="1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ealth </a:t>
            </a:r>
            <a:r>
              <a:rPr lang="en-US" altLang="ja-JP" sz="1600" b="1" u="sng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I</a:t>
            </a:r>
            <a:r>
              <a:rPr lang="en-US" altLang="ja-JP" sz="1600" b="1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nnovative</a:t>
            </a:r>
            <a:r>
              <a:rPr lang="ja-JP" altLang="en-US" sz="1600" b="1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 </a:t>
            </a:r>
            <a:r>
              <a:rPr lang="en-US" altLang="ja-JP" sz="1600" b="1" u="sng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T</a:t>
            </a:r>
            <a:r>
              <a:rPr lang="en-US" altLang="ja-JP" sz="1600" b="1" dirty="0">
                <a:solidFill>
                  <a:srgbClr val="FFFFFF"/>
                </a:solidFill>
                <a:ea typeface="ＭＳ Ｐゴシック" pitchFamily="50" charset="-128"/>
                <a:cs typeface="Calibri" pitchFamily="34" charset="0"/>
              </a:rPr>
              <a:t>echnology Fund</a:t>
            </a:r>
            <a:endParaRPr lang="en-US" altLang="ja-JP" sz="200" b="1" dirty="0">
              <a:solidFill>
                <a:srgbClr val="FFFFFF"/>
              </a:solidFill>
              <a:ea typeface="ＭＳ Ｐゴシック" pitchFamily="50" charset="-128"/>
              <a:cs typeface="Calibri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ja-JP" altLang="en-US" sz="200" dirty="0">
              <a:solidFill>
                <a:srgbClr val="000000"/>
              </a:solidFill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15" name="右矢印 14"/>
          <p:cNvSpPr/>
          <p:nvPr/>
        </p:nvSpPr>
        <p:spPr>
          <a:xfrm rot="2352010">
            <a:off x="7616744" y="2280444"/>
            <a:ext cx="1126467" cy="81438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4" algn="ctr">
              <a:defRPr/>
            </a:pPr>
            <a:endParaRPr kumimoji="1" lang="en-US" altLang="ja-JP" dirty="0">
              <a:solidFill>
                <a:srgbClr val="0070C0"/>
              </a:solidFill>
              <a:latin typeface="Arial Black" panose="020B0A04020102020204" pitchFamily="34" charset="0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5544991" y="2153444"/>
            <a:ext cx="1128042" cy="814388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4" algn="ctr">
              <a:defRPr/>
            </a:pPr>
            <a:r>
              <a:rPr kumimoji="1" lang="en-US" altLang="ja-JP" dirty="0">
                <a:solidFill>
                  <a:srgbClr val="0070C0"/>
                </a:solidFill>
                <a:latin typeface="Arial Black" panose="020B0A04020102020204" pitchFamily="34" charset="0"/>
                <a:ea typeface="メイリオ" pitchFamily="50" charset="-128"/>
                <a:cs typeface="メイリオ" pitchFamily="50" charset="-128"/>
              </a:rPr>
              <a:t> </a:t>
            </a:r>
          </a:p>
        </p:txBody>
      </p:sp>
      <p:pic>
        <p:nvPicPr>
          <p:cNvPr id="209942" name="Picture 3" descr="D:\Users\ecl08076\AppData\Local\Microsoft\Windows\Temporary Internet Files\Low\Content.IE5\GL30EJW6\logo-astellas-201312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656749"/>
            <a:ext cx="620738" cy="230187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99" y="3578961"/>
            <a:ext cx="565597" cy="385763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4" name="Picture 4" descr="D:\Users\ecl08076\AppData\Local\Microsoft\Windows\Temporary Internet Files\Low\Content.IE5\FYOO3LUP\shionogi_logo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7" b="34917"/>
          <a:stretch>
            <a:fillRect/>
          </a:stretch>
        </p:blipFill>
        <p:spPr bwMode="auto">
          <a:xfrm>
            <a:off x="5407924" y="3632936"/>
            <a:ext cx="694786" cy="244475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5" name="Picture 5" descr="D:\Users\ecl08076\AppData\Local\Microsoft\Windows\Temporary Internet Files\Low\Content.IE5\0G0YYPOR\com_logo00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8" b="34172"/>
          <a:stretch>
            <a:fillRect/>
          </a:stretch>
        </p:blipFill>
        <p:spPr bwMode="auto">
          <a:xfrm>
            <a:off x="6165729" y="3645635"/>
            <a:ext cx="1148522" cy="21113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6" name="Picture 6" descr="D:\Users\ecl08076\AppData\Local\Microsoft\Windows\Temporary Internet Files\Low\Content.IE5\SV8XZACD\logo_ci_01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68" y="3629760"/>
            <a:ext cx="696361" cy="236538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7" name="Picture 8" descr="D:\Users\ecl08076\AppData\Local\Microsoft\Windows\Temporary Internet Files\Low\Content.IE5\TNWXVAPE\header_title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>
            <a:fillRect/>
          </a:stretch>
        </p:blipFill>
        <p:spPr bwMode="auto">
          <a:xfrm>
            <a:off x="2705981" y="3607865"/>
            <a:ext cx="842880" cy="288925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49" name="Picture 10" descr="D:\Users\ecl08076\AppData\Local\Microsoft\Windows\Temporary Internet Files\Low\Content.IE5\KQQUU779\imagesCATV23P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9959" r="4631" b="6688"/>
          <a:stretch>
            <a:fillRect/>
          </a:stretch>
        </p:blipFill>
        <p:spPr bwMode="auto">
          <a:xfrm>
            <a:off x="2157715" y="3525315"/>
            <a:ext cx="475794" cy="454025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5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58" y="1262857"/>
            <a:ext cx="4217553" cy="723900"/>
          </a:xfrm>
          <a:prstGeom prst="rect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角丸四角形 46"/>
          <p:cNvSpPr/>
          <p:nvPr/>
        </p:nvSpPr>
        <p:spPr>
          <a:xfrm>
            <a:off x="1487488" y="4194194"/>
            <a:ext cx="9180512" cy="9543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1" lang="en-US" altLang="ja-JP" sz="300" dirty="0">
              <a:solidFill>
                <a:srgbClr val="1F497D"/>
              </a:solidFill>
              <a:latin typeface="Arial Black" panose="020B0A040201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77515" y="2407441"/>
            <a:ext cx="13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Founders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507556" y="2935094"/>
            <a:ext cx="1969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Global </a:t>
            </a:r>
          </a:p>
          <a:p>
            <a:pPr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Organization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060659" y="3025897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ctr">
              <a:defRPr/>
            </a:pPr>
            <a:r>
              <a:rPr lang="en-US" altLang="ja-JP" sz="2400" b="1" dirty="0">
                <a:solidFill>
                  <a:srgbClr val="000000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Companies</a:t>
            </a:r>
            <a:endParaRPr kumimoji="1" lang="en-US" altLang="ja-JP" sz="2400" b="1" dirty="0">
              <a:solidFill>
                <a:srgbClr val="000000"/>
              </a:solidFill>
              <a:latin typeface="Arial Black" panose="020B0A040201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11655" y="2983505"/>
            <a:ext cx="1893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4" algn="ctr">
              <a:defRPr/>
            </a:pPr>
            <a:r>
              <a:rPr kumimoji="1" lang="en-US" altLang="ja-JP" sz="2000" b="1" dirty="0">
                <a:solidFill>
                  <a:srgbClr val="000000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Government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4" b="-5587"/>
          <a:stretch/>
        </p:blipFill>
        <p:spPr>
          <a:xfrm>
            <a:off x="8927930" y="3671919"/>
            <a:ext cx="1128511" cy="299753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 bwMode="auto">
          <a:xfrm>
            <a:off x="1559496" y="4331744"/>
            <a:ext cx="9041730" cy="897456"/>
          </a:xfrm>
          <a:prstGeom prst="roundRect">
            <a:avLst/>
          </a:prstGeom>
          <a:solidFill>
            <a:srgbClr val="EEECE1">
              <a:lumMod val="40000"/>
              <a:lumOff val="6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altLang="ja-JP" sz="1600" dirty="0">
                <a:solidFill>
                  <a:srgbClr val="1F497D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Goal</a:t>
            </a:r>
            <a:r>
              <a:rPr lang="ja-JP" altLang="en-US" sz="1600" dirty="0">
                <a:solidFill>
                  <a:srgbClr val="1F497D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：</a:t>
            </a:r>
            <a:r>
              <a:rPr lang="en-US" altLang="ja-JP" sz="1600" dirty="0">
                <a:solidFill>
                  <a:srgbClr val="1F497D"/>
                </a:solidFill>
                <a:latin typeface="Arial Black" panose="020B0A04020102020204" pitchFamily="34" charset="0"/>
                <a:ea typeface="メイリオ" pitchFamily="50" charset="-128"/>
                <a:cs typeface="Arial" panose="020B0604020202020204" pitchFamily="34" charset="0"/>
              </a:rPr>
              <a:t>Eliminate NTDs, HIV/AIDs, Malaria and Tuberculosis (TB) by developing new drugs, vaccines, and diagnostics based on Japanese technologies and innovations, including collaborative arrangements with overseas institutions</a:t>
            </a:r>
            <a:endParaRPr lang="en-US" altLang="ja-JP" sz="1600" kern="0" dirty="0">
              <a:solidFill>
                <a:srgbClr val="1F497D"/>
              </a:solidFill>
              <a:latin typeface="Arial Black" panose="020B0A04020102020204" pitchFamily="34" charset="0"/>
              <a:cs typeface="メイリオ" panose="020B060403050404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 bwMode="auto">
          <a:xfrm>
            <a:off x="1558060" y="5805264"/>
            <a:ext cx="90893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Arial Black" panose="020B0A04020102020204" pitchFamily="34" charset="0"/>
              </a:rPr>
              <a:t>Number of ongoing projects </a:t>
            </a:r>
          </a:p>
          <a:p>
            <a:pPr algn="ctr"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Arial Black" panose="020B0A04020102020204" pitchFamily="34" charset="0"/>
              </a:rPr>
              <a:t>Discovery: 22, Pre-clinical: 14,</a:t>
            </a:r>
          </a:p>
          <a:p>
            <a:pPr algn="ctr"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Arial Black" panose="020B0A04020102020204" pitchFamily="34" charset="0"/>
              </a:rPr>
              <a:t>Clinical: 8 (3 for Malaria, 2 for TB, 1 for Chagas, </a:t>
            </a:r>
          </a:p>
          <a:p>
            <a:pPr algn="ctr">
              <a:defRPr/>
            </a:pPr>
            <a:r>
              <a:rPr lang="en-US" altLang="ja-JP" sz="1600" kern="0" dirty="0">
                <a:solidFill>
                  <a:prstClr val="black"/>
                </a:solidFill>
                <a:latin typeface="Arial Black" panose="020B0A04020102020204" pitchFamily="34" charset="0"/>
              </a:rPr>
              <a:t>1 for </a:t>
            </a:r>
            <a:r>
              <a:rPr lang="en-US" altLang="ja-JP" sz="1600" kern="0" dirty="0" err="1">
                <a:solidFill>
                  <a:prstClr val="black"/>
                </a:solidFill>
                <a:latin typeface="Arial Black" panose="020B0A04020102020204" pitchFamily="34" charset="0"/>
              </a:rPr>
              <a:t>Mycetoma</a:t>
            </a:r>
            <a:r>
              <a:rPr lang="en-US" altLang="ja-JP" sz="1600" kern="0" dirty="0">
                <a:solidFill>
                  <a:prstClr val="black"/>
                </a:solidFill>
                <a:latin typeface="Arial Black" panose="020B0A04020102020204" pitchFamily="34" charset="0"/>
              </a:rPr>
              <a:t>, 1 for Schistosomiasis)</a:t>
            </a:r>
            <a:endParaRPr lang="ja-JP" altLang="en-US" sz="1600" kern="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 bwMode="auto">
          <a:xfrm>
            <a:off x="1615212" y="5229201"/>
            <a:ext cx="90893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altLang="ja-JP" sz="1600" dirty="0">
                <a:solidFill>
                  <a:srgbClr val="FF0000"/>
                </a:solidFill>
                <a:latin typeface="Arial Black" panose="020B0A04020102020204" pitchFamily="34" charset="0"/>
                <a:ea typeface="FangSong" pitchFamily="49" charset="-122"/>
                <a:cs typeface="Arial" panose="020B0604020202020204" pitchFamily="34" charset="0"/>
              </a:rPr>
              <a:t>Total investment</a:t>
            </a:r>
          </a:p>
          <a:p>
            <a:pPr marL="0" lvl="1" algn="ctr">
              <a:defRPr/>
            </a:pPr>
            <a:r>
              <a:rPr lang="en-US" altLang="ja-JP" sz="1600" dirty="0">
                <a:solidFill>
                  <a:srgbClr val="FF0000"/>
                </a:solidFill>
                <a:latin typeface="Arial Black" panose="020B0A04020102020204" pitchFamily="34" charset="0"/>
                <a:ea typeface="FangSong" pitchFamily="49" charset="-122"/>
                <a:cs typeface="Arial" panose="020B0604020202020204" pitchFamily="34" charset="0"/>
              </a:rPr>
              <a:t>First Term: 13 billion yen (2013-2017), Second Term: 4 billion yen (2018-)</a:t>
            </a:r>
          </a:p>
        </p:txBody>
      </p:sp>
    </p:spTree>
    <p:extLst>
      <p:ext uri="{BB962C8B-B14F-4D97-AF65-F5344CB8AC3E}">
        <p14:creationId xmlns:p14="http://schemas.microsoft.com/office/powerpoint/2010/main" val="2382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1"/>
          <p:cNvSpPr>
            <a:spLocks noGrp="1" noChangeArrowheads="1"/>
          </p:cNvSpPr>
          <p:nvPr>
            <p:ph type="title"/>
          </p:nvPr>
        </p:nvSpPr>
        <p:spPr>
          <a:xfrm>
            <a:off x="1496834" y="424252"/>
            <a:ext cx="6243637" cy="655638"/>
          </a:xfrm>
        </p:spPr>
        <p:txBody>
          <a:bodyPr>
            <a:normAutofit/>
          </a:bodyPr>
          <a:lstStyle/>
          <a:p>
            <a:r>
              <a:rPr kumimoji="1" altLang="ja-JP" sz="2400" dirty="0">
                <a:solidFill>
                  <a:srgbClr val="002060"/>
                </a:solidFill>
                <a:cs typeface="ヒラギノ角ゴ Pro W3"/>
              </a:rPr>
              <a:t>Safe </a:t>
            </a:r>
            <a:r>
              <a:rPr kumimoji="1" altLang="ja-JP" sz="2400" dirty="0" err="1">
                <a:solidFill>
                  <a:srgbClr val="002060"/>
                </a:solidFill>
                <a:cs typeface="ヒラギノ角ゴ Pro W3"/>
              </a:rPr>
              <a:t>Macrofilaricides</a:t>
            </a:r>
            <a:r>
              <a:rPr kumimoji="1" altLang="ja-JP" sz="2400" dirty="0">
                <a:solidFill>
                  <a:srgbClr val="002060"/>
                </a:solidFill>
                <a:cs typeface="ヒラギノ角ゴ Pro W3"/>
              </a:rPr>
              <a:t> for </a:t>
            </a:r>
            <a:r>
              <a:rPr kumimoji="1" altLang="ja-JP" sz="2400" dirty="0" err="1">
                <a:solidFill>
                  <a:srgbClr val="002060"/>
                </a:solidFill>
                <a:cs typeface="ヒラギノ角ゴ Pro W3"/>
              </a:rPr>
              <a:t>Filariasis</a:t>
            </a:r>
            <a:endParaRPr kumimoji="1" lang="ja-JP" altLang="en-US" sz="2400" dirty="0">
              <a:solidFill>
                <a:srgbClr val="002060"/>
              </a:solidFill>
              <a:cs typeface="ヒラギノ角ゴ Pro W3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423988"/>
            <a:ext cx="3167062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12"/>
          <p:cNvSpPr>
            <a:spLocks noGrp="1" noChangeArrowheads="1"/>
          </p:cNvSpPr>
          <p:nvPr>
            <p:ph idx="1"/>
          </p:nvPr>
        </p:nvSpPr>
        <p:spPr>
          <a:xfrm>
            <a:off x="5851526" y="1519238"/>
            <a:ext cx="4524375" cy="5040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Filarial nematode worms contain the mutualistic </a:t>
            </a:r>
            <a:r>
              <a:rPr lang="en-GB" altLang="en-US" sz="1400" dirty="0" err="1">
                <a:solidFill>
                  <a:srgbClr val="002060"/>
                </a:solidFill>
                <a:cs typeface="Calibri" panose="020F0502020204030204" pitchFamily="34" charset="0"/>
              </a:rPr>
              <a:t>endosymbiotic</a:t>
            </a: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 bacteria </a:t>
            </a:r>
            <a:r>
              <a:rPr lang="en-GB" altLang="en-US" sz="1400" i="1" dirty="0">
                <a:solidFill>
                  <a:srgbClr val="002060"/>
                </a:solidFill>
                <a:cs typeface="Calibri" panose="020F0502020204030204" pitchFamily="34" charset="0"/>
              </a:rPr>
              <a:t>Wolbachia</a:t>
            </a: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Times" panose="02020603050405020304" pitchFamily="18" charset="0"/>
              <a:buNone/>
            </a:pP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i="1" dirty="0">
                <a:solidFill>
                  <a:srgbClr val="002060"/>
                </a:solidFill>
                <a:cs typeface="Calibri" panose="020F0502020204030204" pitchFamily="34" charset="0"/>
              </a:rPr>
              <a:t>Wolbachia</a:t>
            </a: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 are essential for larval development, embryogenesis and adult worm survival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Adult worm longevity is 10-14 years for Onchocerciasis and 5-8 years for Lymphatic </a:t>
            </a:r>
            <a:r>
              <a:rPr lang="en-GB" altLang="en-US" sz="1400" dirty="0" err="1">
                <a:solidFill>
                  <a:srgbClr val="002060"/>
                </a:solidFill>
                <a:cs typeface="Calibri" panose="020F0502020204030204" pitchFamily="34" charset="0"/>
              </a:rPr>
              <a:t>Filariasis</a:t>
            </a: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altLang="en-US" sz="1400" i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i="1" dirty="0">
                <a:solidFill>
                  <a:srgbClr val="002060"/>
                </a:solidFill>
                <a:cs typeface="Calibri" panose="020F0502020204030204" pitchFamily="34" charset="0"/>
              </a:rPr>
              <a:t>Wolbachia </a:t>
            </a: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depletion provides </a:t>
            </a:r>
            <a:r>
              <a:rPr lang="en-GB" altLang="en-US" sz="1400" dirty="0" err="1">
                <a:solidFill>
                  <a:srgbClr val="FF0000"/>
                </a:solidFill>
                <a:cs typeface="Calibri" panose="020F0502020204030204" pitchFamily="34" charset="0"/>
              </a:rPr>
              <a:t>Macrofilaricidal</a:t>
            </a: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 activity with adult worm death occurring in 1-2 years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 err="1">
                <a:solidFill>
                  <a:srgbClr val="FF0000"/>
                </a:solidFill>
                <a:cs typeface="Calibri" panose="020F0502020204030204" pitchFamily="34" charset="0"/>
              </a:rPr>
              <a:t>Macrofilaricidal</a:t>
            </a: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 activity without the toxicity caused by directly acting </a:t>
            </a:r>
            <a:r>
              <a:rPr lang="en-GB" altLang="en-US" sz="1400" dirty="0" err="1">
                <a:solidFill>
                  <a:srgbClr val="002060"/>
                </a:solidFill>
                <a:cs typeface="Calibri" panose="020F0502020204030204" pitchFamily="34" charset="0"/>
              </a:rPr>
              <a:t>anthelminthics</a:t>
            </a: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imes" panose="02020603050405020304" pitchFamily="18" charset="0"/>
              <a:buNone/>
            </a:pP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FF0000"/>
                </a:solidFill>
                <a:cs typeface="Calibri" panose="020F0502020204030204" pitchFamily="34" charset="0"/>
              </a:rPr>
              <a:t>POC with 4-6 week doxycycline in multiple clinical trials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altLang="en-US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 smtClean="0">
                <a:solidFill>
                  <a:srgbClr val="002060"/>
                </a:solidFill>
                <a:cs typeface="Calibri" panose="020F0502020204030204" pitchFamily="34" charset="0"/>
              </a:rPr>
              <a:t>Potential </a:t>
            </a: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to deliver disease elimination - A∙WOL strategy adopted by elimination programmes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altLang="en-US" sz="14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002060"/>
                </a:solidFill>
                <a:cs typeface="Calibri" panose="020F0502020204030204" pitchFamily="34" charset="0"/>
              </a:rPr>
              <a:t>Current A∙WOL treatment options limited by dosage regimen and contraindications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903413" y="4297364"/>
            <a:ext cx="3541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GB" altLang="en-US" sz="1200">
                <a:solidFill>
                  <a:srgbClr val="002060"/>
                </a:solidFill>
                <a:ea typeface="ヒラギノ角ゴ Pro W3"/>
                <a:cs typeface="Calibri" panose="020F0502020204030204" pitchFamily="34" charset="0"/>
              </a:rPr>
              <a:t>2.5M compounds screened (including BioFocus library of  &gt;10,000 compounds) against </a:t>
            </a:r>
            <a:r>
              <a:rPr lang="en-GB" altLang="en-US" sz="1200" i="1">
                <a:solidFill>
                  <a:srgbClr val="002060"/>
                </a:solidFill>
                <a:ea typeface="ヒラギノ角ゴ Pro W3"/>
                <a:cs typeface="Calibri" panose="020F0502020204030204" pitchFamily="34" charset="0"/>
              </a:rPr>
              <a:t>Wolbachia </a:t>
            </a:r>
            <a:r>
              <a:rPr lang="en-GB" altLang="en-US" sz="1200">
                <a:solidFill>
                  <a:srgbClr val="002060"/>
                </a:solidFill>
                <a:ea typeface="ヒラギノ角ゴ Pro W3"/>
                <a:cs typeface="Calibri" panose="020F0502020204030204" pitchFamily="34" charset="0"/>
              </a:rPr>
              <a:t>at LSTM by A∙WOL</a:t>
            </a:r>
          </a:p>
          <a:p>
            <a:pPr>
              <a:spcBef>
                <a:spcPct val="0"/>
              </a:spcBef>
              <a:buClrTx/>
            </a:pPr>
            <a:endParaRPr lang="en-GB" altLang="en-US" sz="1200">
              <a:solidFill>
                <a:srgbClr val="002060"/>
              </a:solidFill>
              <a:ea typeface="ヒラギノ角ゴ Pro W3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1200">
                <a:solidFill>
                  <a:srgbClr val="002060"/>
                </a:solidFill>
                <a:ea typeface="ヒラギノ角ゴ Pro W3"/>
                <a:cs typeface="Calibri" panose="020F0502020204030204" pitchFamily="34" charset="0"/>
              </a:rPr>
              <a:t>&gt;20 Hits series identified</a:t>
            </a:r>
          </a:p>
          <a:p>
            <a:pPr>
              <a:spcBef>
                <a:spcPct val="0"/>
              </a:spcBef>
              <a:buClrTx/>
            </a:pPr>
            <a:endParaRPr lang="en-GB" altLang="en-US" sz="1200">
              <a:solidFill>
                <a:srgbClr val="002060"/>
              </a:solidFill>
              <a:ea typeface="ヒラギノ角ゴ Pro W3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1200">
                <a:solidFill>
                  <a:srgbClr val="002060"/>
                </a:solidFill>
                <a:ea typeface="ヒラギノ角ゴ Pro W3"/>
                <a:cs typeface="Calibri" panose="020F0502020204030204" pitchFamily="34" charset="0"/>
              </a:rPr>
              <a:t>6 hit chemotypes were selected for onward progression and lead optimisation </a:t>
            </a:r>
          </a:p>
          <a:p>
            <a:pPr>
              <a:spcBef>
                <a:spcPct val="0"/>
              </a:spcBef>
              <a:buClrTx/>
            </a:pPr>
            <a:endParaRPr lang="en-GB" altLang="en-US" sz="1200">
              <a:solidFill>
                <a:srgbClr val="002060"/>
              </a:solidFill>
              <a:ea typeface="ヒラギノ角ゴ Pro W3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1200" b="1">
                <a:solidFill>
                  <a:srgbClr val="002060"/>
                </a:solidFill>
                <a:ea typeface="ヒラギノ角ゴ Pro W3"/>
                <a:cs typeface="Calibri" panose="020F0502020204030204" pitchFamily="34" charset="0"/>
              </a:rPr>
              <a:t>Candidate selected from Series 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200">
              <a:latin typeface="Arial" panose="020B0604020202020204" pitchFamily="34" charset="0"/>
              <a:ea typeface="ヒラギノ角ゴ Pro W3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200">
              <a:latin typeface="Arial" panose="020B060402020202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366713"/>
            <a:ext cx="2044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5" y="236538"/>
            <a:ext cx="1381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0"/>
            <a:ext cx="13811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39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1558926" y="333375"/>
            <a:ext cx="6697663" cy="896938"/>
          </a:xfrm>
        </p:spPr>
        <p:txBody>
          <a:bodyPr/>
          <a:lstStyle/>
          <a:p>
            <a:pPr eaLnBrk="1" hangingPunct="1"/>
            <a:r>
              <a:rPr altLang="en-US" sz="2800"/>
              <a:t>Template 1: Thienopyrimidine/ (Aza)Quinazoline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677989" y="5334000"/>
            <a:ext cx="1779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0070C0"/>
                </a:solidFill>
              </a:rPr>
              <a:t>Template 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0070C0"/>
                </a:solidFill>
              </a:rPr>
              <a:t>Thienopyrimidine/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0070C0"/>
                </a:solidFill>
              </a:rPr>
              <a:t>(Aza)Quinazoline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BA19A3-44C4-864D-931C-3B71A9646887}"/>
              </a:ext>
            </a:extLst>
          </p:cNvPr>
          <p:cNvSpPr/>
          <p:nvPr/>
        </p:nvSpPr>
        <p:spPr>
          <a:xfrm>
            <a:off x="1558926" y="4179888"/>
            <a:ext cx="2016125" cy="1985962"/>
          </a:xfrm>
          <a:prstGeom prst="rect">
            <a:avLst/>
          </a:prstGeom>
          <a:noFill/>
          <a:ln w="19050"/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6389" name="Object 9"/>
          <p:cNvGraphicFramePr>
            <a:graphicFrameLocks noChangeAspect="1"/>
          </p:cNvGraphicFramePr>
          <p:nvPr/>
        </p:nvGraphicFramePr>
        <p:xfrm>
          <a:off x="2082801" y="4259264"/>
          <a:ext cx="1084263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S ChemDraw Drawing" r:id="rId4" imgW="0" imgH="0" progId="ChemDraw.Document.6.0">
                  <p:embed/>
                </p:oleObj>
              </mc:Choice>
              <mc:Fallback>
                <p:oleObj name="CS ChemDraw Drawing" r:id="rId4" imgW="0" imgH="0" progId="ChemDraw.Document.6.0">
                  <p:embed/>
                  <p:pic>
                    <p:nvPicPr>
                      <p:cNvPr id="163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1" y="4259264"/>
                        <a:ext cx="1084263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719513" y="4221163"/>
            <a:ext cx="6697662" cy="18161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/>
              <a:t>Medchem optimization: studied SAR and improved DMPK</a:t>
            </a:r>
          </a:p>
          <a:p>
            <a:pPr>
              <a:spcBef>
                <a:spcPts val="600"/>
              </a:spcBef>
            </a:pPr>
            <a:r>
              <a:rPr lang="en-US" altLang="en-US"/>
              <a:t>Translation between </a:t>
            </a:r>
            <a:r>
              <a:rPr lang="en-US" altLang="en-US" i="1"/>
              <a:t>in vitro</a:t>
            </a:r>
            <a:r>
              <a:rPr lang="en-US" altLang="en-US"/>
              <a:t> and </a:t>
            </a:r>
            <a:r>
              <a:rPr lang="en-US" altLang="en-US" i="1"/>
              <a:t>in vivo</a:t>
            </a:r>
            <a:r>
              <a:rPr lang="en-US" altLang="en-US"/>
              <a:t> anti-</a:t>
            </a:r>
            <a:r>
              <a:rPr lang="en-US" altLang="en-US" i="1"/>
              <a:t>Wolbachia</a:t>
            </a:r>
            <a:r>
              <a:rPr lang="en-US" altLang="en-US"/>
              <a:t> activities.</a:t>
            </a:r>
          </a:p>
          <a:p>
            <a:pPr>
              <a:spcBef>
                <a:spcPts val="600"/>
              </a:spcBef>
            </a:pPr>
            <a:r>
              <a:rPr lang="en-US" altLang="en-US"/>
              <a:t>Lead evaluation and candidate selection.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en-US"/>
          </a:p>
        </p:txBody>
      </p:sp>
      <p:sp>
        <p:nvSpPr>
          <p:cNvPr id="16391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A8DAA71-0694-4779-9A5E-AF2E240EB962}" type="slidenum">
              <a:rPr lang="en-GB" altLang="en-US" sz="120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GB" altLang="en-US" sz="1200">
              <a:solidFill>
                <a:srgbClr val="FF0000"/>
              </a:solidFill>
            </a:endParaRPr>
          </a:p>
        </p:txBody>
      </p:sp>
      <p:pic>
        <p:nvPicPr>
          <p:cNvPr id="12" name="Diagram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409700"/>
            <a:ext cx="91694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393" name="Object 12"/>
          <p:cNvGraphicFramePr>
            <a:graphicFrameLocks noChangeAspect="1"/>
          </p:cNvGraphicFramePr>
          <p:nvPr/>
        </p:nvGraphicFramePr>
        <p:xfrm>
          <a:off x="2881313" y="2419351"/>
          <a:ext cx="76073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S ChemDraw Drawing" r:id="rId7" imgW="0" imgH="0" progId="ChemDraw.Document.6.0">
                  <p:embed/>
                </p:oleObj>
              </mc:Choice>
              <mc:Fallback>
                <p:oleObj name="CS ChemDraw Drawing" r:id="rId7" imgW="0" imgH="0" progId="ChemDraw.Document.6.0">
                  <p:embed/>
                  <p:pic>
                    <p:nvPicPr>
                      <p:cNvPr id="1639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419351"/>
                        <a:ext cx="760730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083" y="366713"/>
            <a:ext cx="2044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58" y="236538"/>
            <a:ext cx="1381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46" y="0"/>
            <a:ext cx="13811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0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916114" y="1527175"/>
          <a:ext cx="4827587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ism 5" r:id="rId3" imgW="0" imgH="0" progId="Prism5.Document">
                  <p:embed/>
                </p:oleObj>
              </mc:Choice>
              <mc:Fallback>
                <p:oleObj name="Prism 5" r:id="rId3" imgW="0" imgH="0" progId="Prism5.Document">
                  <p:embed/>
                  <p:pic>
                    <p:nvPicPr>
                      <p:cNvPr id="204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4" y="1527175"/>
                        <a:ext cx="4827587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FCE9A4A-FC97-44D0-9C6E-476CC3E0D664}" type="slidenum">
              <a:rPr lang="en-GB" altLang="en-US" sz="120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GB" altLang="en-US" sz="1200">
              <a:solidFill>
                <a:srgbClr val="FF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551EB8-9910-6042-9A11-EABCCDBEC3D9}"/>
              </a:ext>
            </a:extLst>
          </p:cNvPr>
          <p:cNvGraphicFramePr>
            <a:graphicFrameLocks noGrp="1"/>
          </p:cNvGraphicFramePr>
          <p:nvPr/>
        </p:nvGraphicFramePr>
        <p:xfrm>
          <a:off x="7466013" y="1419226"/>
          <a:ext cx="2951162" cy="503402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4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Drug</a:t>
                      </a:r>
                    </a:p>
                    <a:p>
                      <a:pPr algn="ctr"/>
                      <a:r>
                        <a:rPr lang="en-US" sz="1400" dirty="0"/>
                        <a:t>Dose</a:t>
                      </a:r>
                      <a:r>
                        <a:rPr lang="en-US" sz="1400" baseline="0" dirty="0"/>
                        <a:t> / </a:t>
                      </a:r>
                      <a:r>
                        <a:rPr lang="en-US" sz="1400" dirty="0"/>
                        <a:t>duration</a:t>
                      </a:r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</a:t>
                      </a:r>
                      <a:r>
                        <a:rPr lang="en-US" sz="1400" i="1" dirty="0" err="1"/>
                        <a:t>Wolbachia</a:t>
                      </a:r>
                      <a:r>
                        <a:rPr lang="en-US" sz="1400" i="1" dirty="0"/>
                        <a:t> </a:t>
                      </a:r>
                      <a:r>
                        <a:rPr lang="en-US" sz="1400" i="0" dirty="0"/>
                        <a:t>reduction</a:t>
                      </a:r>
                      <a:r>
                        <a:rPr lang="en-US" sz="1400" i="0" baseline="30000" dirty="0"/>
                        <a:t>*</a:t>
                      </a:r>
                      <a:endParaRPr lang="en-US" sz="1400" dirty="0"/>
                    </a:p>
                  </a:txBody>
                  <a:tcPr marL="91474" marR="91474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266FD"/>
                          </a:solidFill>
                        </a:rPr>
                        <a:t>DOX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266FD"/>
                          </a:solidFill>
                        </a:rPr>
                        <a:t>40MK</a:t>
                      </a:r>
                      <a:r>
                        <a:rPr lang="en-US" sz="1400" b="1" i="1" dirty="0">
                          <a:solidFill>
                            <a:srgbClr val="0266FD"/>
                          </a:solidFill>
                        </a:rPr>
                        <a:t>bid</a:t>
                      </a:r>
                      <a:r>
                        <a:rPr lang="en-US" sz="1400" b="1" i="1" baseline="0" dirty="0">
                          <a:solidFill>
                            <a:srgbClr val="0266FD"/>
                          </a:solidFill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266FD"/>
                          </a:solidFill>
                        </a:rPr>
                        <a:t>+14d</a:t>
                      </a:r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88.35</a:t>
                      </a:r>
                    </a:p>
                  </a:txBody>
                  <a:tcPr marL="12705" marR="12705" marT="1269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AWZ1083</a:t>
                      </a:r>
                    </a:p>
                    <a:p>
                      <a:pPr algn="ctr"/>
                      <a:r>
                        <a:rPr lang="en-US" sz="1400" b="1" dirty="0"/>
                        <a:t>150MK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dirty="0"/>
                        <a:t>+07d</a:t>
                      </a:r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99.91</a:t>
                      </a:r>
                    </a:p>
                  </a:txBody>
                  <a:tcPr marL="12705" marR="12705" marT="12698" marB="0" anchor="ctr">
                    <a:solidFill>
                      <a:srgbClr val="06FF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AWZ1083</a:t>
                      </a:r>
                    </a:p>
                    <a:p>
                      <a:pPr algn="ctr"/>
                      <a:r>
                        <a:rPr lang="en-US" sz="1400" b="1" dirty="0"/>
                        <a:t>100MK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dirty="0"/>
                        <a:t>+07d</a:t>
                      </a:r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99.91</a:t>
                      </a:r>
                    </a:p>
                  </a:txBody>
                  <a:tcPr marL="12705" marR="12705" marT="12698" marB="0" anchor="ctr">
                    <a:solidFill>
                      <a:srgbClr val="06FF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AWZ1083 </a:t>
                      </a:r>
                    </a:p>
                    <a:p>
                      <a:pPr algn="ctr"/>
                      <a:r>
                        <a:rPr lang="en-US" sz="1400" b="1" dirty="0"/>
                        <a:t>50MK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i="0" dirty="0"/>
                        <a:t>+07d</a:t>
                      </a:r>
                      <a:endParaRPr lang="en-US" sz="1400" b="1" i="1" dirty="0"/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99.78</a:t>
                      </a:r>
                    </a:p>
                  </a:txBody>
                  <a:tcPr marL="12705" marR="12705" marT="12698" marB="0" anchor="ctr">
                    <a:solidFill>
                      <a:srgbClr val="06FF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AWZ1084</a:t>
                      </a:r>
                    </a:p>
                    <a:p>
                      <a:pPr algn="ctr"/>
                      <a:r>
                        <a:rPr lang="en-US" sz="1400" b="1" dirty="0"/>
                        <a:t>150MK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dirty="0"/>
                        <a:t>+14d</a:t>
                      </a:r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99.76</a:t>
                      </a:r>
                    </a:p>
                  </a:txBody>
                  <a:tcPr marL="12705" marR="12705" marT="12698" marB="0" anchor="ctr">
                    <a:solidFill>
                      <a:srgbClr val="06FF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AWZ1084</a:t>
                      </a:r>
                    </a:p>
                    <a:p>
                      <a:pPr algn="ctr"/>
                      <a:r>
                        <a:rPr lang="en-US" sz="1400" b="1" dirty="0"/>
                        <a:t>100MK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i="0" dirty="0"/>
                        <a:t>+07d</a:t>
                      </a:r>
                      <a:endParaRPr lang="en-US" sz="1400" b="1" i="1" dirty="0"/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99.80</a:t>
                      </a:r>
                    </a:p>
                  </a:txBody>
                  <a:tcPr marL="12705" marR="12705" marT="12698" marB="0" anchor="ctr">
                    <a:solidFill>
                      <a:srgbClr val="06FF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AWZ1084</a:t>
                      </a:r>
                    </a:p>
                    <a:p>
                      <a:pPr algn="ctr"/>
                      <a:r>
                        <a:rPr lang="en-US" sz="1400" b="1" dirty="0"/>
                        <a:t>50MK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i="0" dirty="0"/>
                        <a:t>+07d</a:t>
                      </a:r>
                      <a:endParaRPr lang="en-US" sz="1400" b="1" i="1" dirty="0"/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99.80</a:t>
                      </a:r>
                    </a:p>
                  </a:txBody>
                  <a:tcPr marL="12705" marR="12705" marT="12698" marB="0" anchor="ctr">
                    <a:solidFill>
                      <a:srgbClr val="06FF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3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AWZ1084</a:t>
                      </a:r>
                    </a:p>
                    <a:p>
                      <a:pPr algn="ctr"/>
                      <a:r>
                        <a:rPr lang="en-US" sz="1400" b="1" dirty="0"/>
                        <a:t>25MK</a:t>
                      </a:r>
                      <a:r>
                        <a:rPr lang="en-US" sz="1400" b="1" i="1" dirty="0"/>
                        <a:t>bid</a:t>
                      </a:r>
                      <a:r>
                        <a:rPr lang="en-US" sz="1400" b="1" i="0" dirty="0"/>
                        <a:t>+07d</a:t>
                      </a:r>
                      <a:endParaRPr lang="en-US" sz="1400" b="1" i="1" dirty="0"/>
                    </a:p>
                  </a:txBody>
                  <a:tcPr marL="91474" marR="91474" marT="45710" marB="457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88.84</a:t>
                      </a:r>
                    </a:p>
                  </a:txBody>
                  <a:tcPr marL="12705" marR="12705" marT="12698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61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*</a:t>
                      </a:r>
                      <a:r>
                        <a:rPr lang="en-US" sz="1400" dirty="0" err="1"/>
                        <a:t>cf</a:t>
                      </a:r>
                      <a:r>
                        <a:rPr lang="en-US" sz="1400" dirty="0"/>
                        <a:t> median</a:t>
                      </a:r>
                      <a:r>
                        <a:rPr lang="en-US" sz="1400" baseline="0" dirty="0"/>
                        <a:t> Vehicle</a:t>
                      </a:r>
                      <a:endParaRPr lang="en-US" sz="1400" dirty="0"/>
                    </a:p>
                  </a:txBody>
                  <a:tcPr marL="91474" marR="91474" marT="45710" marB="4571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516" name="TextBox 9"/>
          <p:cNvSpPr txBox="1">
            <a:spLocks noChangeArrowheads="1"/>
          </p:cNvSpPr>
          <p:nvPr/>
        </p:nvSpPr>
        <p:spPr bwMode="auto">
          <a:xfrm>
            <a:off x="1992314" y="6062663"/>
            <a:ext cx="46942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Kruskal-Wallis 1 way ANOVA </a:t>
            </a:r>
            <a:r>
              <a:rPr lang="en-US" altLang="en-US" sz="1000" i="1"/>
              <a:t>P&lt;</a:t>
            </a:r>
            <a:r>
              <a:rPr lang="en-US" altLang="en-US" sz="1000"/>
              <a:t>0.0001  Dunn’s multiple tests </a:t>
            </a:r>
            <a:r>
              <a:rPr lang="en-US" altLang="en-US" sz="1000" i="1"/>
              <a:t>vs </a:t>
            </a:r>
            <a:r>
              <a:rPr lang="en-US" altLang="en-US" sz="1000"/>
              <a:t>DOX***</a:t>
            </a:r>
            <a:r>
              <a:rPr lang="en-US" altLang="en-US" sz="1000" i="1"/>
              <a:t>P&lt;</a:t>
            </a:r>
            <a:r>
              <a:rPr lang="en-US" altLang="en-US" sz="1000"/>
              <a:t>0.001</a:t>
            </a:r>
          </a:p>
        </p:txBody>
      </p:sp>
      <p:sp>
        <p:nvSpPr>
          <p:cNvPr id="20517" name="TextBox 5"/>
          <p:cNvSpPr txBox="1">
            <a:spLocks noChangeArrowheads="1"/>
          </p:cNvSpPr>
          <p:nvPr/>
        </p:nvSpPr>
        <p:spPr bwMode="auto">
          <a:xfrm>
            <a:off x="1703389" y="6443664"/>
            <a:ext cx="856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US" altLang="en-US" sz="1800"/>
              <a:t>No significant differences in worm burden in all tested groups.</a:t>
            </a:r>
          </a:p>
        </p:txBody>
      </p:sp>
      <p:sp>
        <p:nvSpPr>
          <p:cNvPr id="20518" name="Title 1"/>
          <p:cNvSpPr>
            <a:spLocks noGrp="1" noChangeArrowheads="1"/>
          </p:cNvSpPr>
          <p:nvPr>
            <p:ph type="title"/>
          </p:nvPr>
        </p:nvSpPr>
        <p:spPr>
          <a:xfrm>
            <a:off x="1631950" y="549275"/>
            <a:ext cx="7272338" cy="863600"/>
          </a:xfrm>
        </p:spPr>
        <p:txBody>
          <a:bodyPr/>
          <a:lstStyle/>
          <a:p>
            <a:pPr eaLnBrk="1" hangingPunct="1"/>
            <a:r>
              <a:rPr altLang="en-US" sz="2800"/>
              <a:t>BG109 ADULT </a:t>
            </a:r>
            <a:r>
              <a:rPr altLang="en-US" sz="2800" i="1"/>
              <a:t>Lito.</a:t>
            </a:r>
            <a:r>
              <a:rPr altLang="en-US" sz="2800"/>
              <a:t> screening</a:t>
            </a:r>
            <a:br>
              <a:rPr altLang="en-US" sz="2800"/>
            </a:br>
            <a:r>
              <a:rPr lang="en-US" altLang="en-US" sz="2800"/>
              <a:t>PCR readout: </a:t>
            </a:r>
            <a:r>
              <a:rPr lang="en-US" altLang="en-US" sz="2800" i="1"/>
              <a:t>Wolbachia</a:t>
            </a:r>
            <a:r>
              <a:rPr lang="en-US" altLang="en-US" sz="2800"/>
              <a:t> level</a:t>
            </a:r>
            <a:endParaRPr altLang="en-US" sz="280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D3F2814-7CAB-4D43-8378-E07EA4ADEAC2}"/>
              </a:ext>
            </a:extLst>
          </p:cNvPr>
          <p:cNvSpPr/>
          <p:nvPr/>
        </p:nvSpPr>
        <p:spPr>
          <a:xfrm rot="5400000">
            <a:off x="3241667" y="4987190"/>
            <a:ext cx="308067" cy="122413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anchor="ctr"/>
          <a:lstStyle/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1500" b="1" dirty="0"/>
              <a:t>AWZ1066</a:t>
            </a:r>
            <a:r>
              <a:rPr lang="en-GB" sz="1500" b="1" i="1" dirty="0"/>
              <a:t>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E9A2DCB-C00F-3D4C-92CC-17D1B43AF211}"/>
              </a:ext>
            </a:extLst>
          </p:cNvPr>
          <p:cNvSpPr/>
          <p:nvPr/>
        </p:nvSpPr>
        <p:spPr>
          <a:xfrm rot="5400000">
            <a:off x="4717830" y="4807172"/>
            <a:ext cx="308069" cy="158417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anchor="ctr"/>
          <a:lstStyle/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1500" b="1" dirty="0"/>
              <a:t>AWZ1066</a:t>
            </a:r>
            <a:r>
              <a:rPr lang="en-GB" sz="1500" b="1" i="1" dirty="0"/>
              <a:t>R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32" y="366713"/>
            <a:ext cx="2044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07" y="236538"/>
            <a:ext cx="1381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95" y="0"/>
            <a:ext cx="13811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9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altLang="en-US" sz="2800" i="1" dirty="0"/>
              <a:t>In Vivo </a:t>
            </a:r>
            <a:r>
              <a:rPr altLang="en-US" sz="2800" dirty="0"/>
              <a:t>efficacy study summary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EBB961-D585-2C45-BD8D-1412EC61CC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11338" y="1916113"/>
          <a:ext cx="8569324" cy="402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39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PD model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AWZ1066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AWZ1066</a:t>
                      </a:r>
                      <a:r>
                        <a:rPr lang="en-GB" sz="1400" i="1" dirty="0">
                          <a:effectLst/>
                        </a:rPr>
                        <a:t>S</a:t>
                      </a:r>
                      <a:endParaRPr lang="en-GB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AWZ1066</a:t>
                      </a:r>
                      <a:r>
                        <a:rPr lang="en-GB" sz="1400" i="1" dirty="0">
                          <a:effectLst/>
                        </a:rPr>
                        <a:t>R</a:t>
                      </a:r>
                      <a:endParaRPr lang="en-GB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</a:rPr>
                        <a:t>Brugia</a:t>
                      </a:r>
                      <a:endParaRPr lang="en-GB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Larval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(100mg/kg, bid, 14-day)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ND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ND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1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Adult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98.8%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(100mg/kg, bid, 14-day)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97.8%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(100mg/kg, bid, 7-day)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99.6%/99.7%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(100mg/kg, bid, 14-day/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150mg/kg, bid, 7-day)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</a:rPr>
                        <a:t>Litomosoides</a:t>
                      </a:r>
                      <a:endParaRPr lang="en-GB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Larval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(50mg/kg, bid, 14-day)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(50mg/kg, bid, 7-day)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99.99%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(50mg/kg, bid, 7-day;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25mg/kg, bid, 14-day)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Adult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ND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99.8%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(50mg/kg, bid, 7-day)</a:t>
                      </a:r>
                      <a:endParaRPr lang="en-GB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99.8%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(50mg/kg, bid, 7-day)</a:t>
                      </a:r>
                      <a:endParaRPr lang="en-GB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O </a:t>
                      </a:r>
                      <a:r>
                        <a:rPr lang="en-GB" sz="1400" i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Ochengi</a:t>
                      </a:r>
                      <a:endParaRPr lang="en-GB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Adult</a:t>
                      </a: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ND</a:t>
                      </a: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95.7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(100mg/kg, bid, 14-day)</a:t>
                      </a: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ND</a:t>
                      </a: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2992056597"/>
                  </a:ext>
                </a:extLst>
              </a:tr>
              <a:tr h="53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  <a:latin typeface="Calibri"/>
                          <a:ea typeface="SimSun"/>
                          <a:cs typeface="Times New Roman"/>
                        </a:rPr>
                        <a:t>Loaloa</a:t>
                      </a:r>
                      <a:endParaRPr lang="en-GB" sz="1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mf</a:t>
                      </a: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ND</a:t>
                      </a: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0% depletion/ 0 lethality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(150mg/kg, bid, 2-day)</a:t>
                      </a:r>
                    </a:p>
                  </a:txBody>
                  <a:tcPr marL="45334" marR="453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SimSun"/>
                          <a:cs typeface="Times New Roman"/>
                        </a:rPr>
                        <a:t>ND</a:t>
                      </a:r>
                    </a:p>
                  </a:txBody>
                  <a:tcPr marL="45334" marR="45334" marT="0" marB="0" anchor="ctr"/>
                </a:tc>
                <a:extLst>
                  <a:ext uri="{0D108BD9-81ED-4DB2-BD59-A6C34878D82A}">
                    <a16:rowId xmlns:a16="http://schemas.microsoft.com/office/drawing/2014/main" val="1710418273"/>
                  </a:ext>
                </a:extLst>
              </a:tr>
            </a:tbl>
          </a:graphicData>
        </a:graphic>
      </p:graphicFrame>
      <p:sp>
        <p:nvSpPr>
          <p:cNvPr id="21553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8093676-581B-4222-87D3-A87ADD40C2CE}" type="slidenum">
              <a:rPr lang="en-GB" altLang="en-US" sz="1200">
                <a:solidFill>
                  <a:srgbClr val="FF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GB" altLang="en-US" sz="120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79" y="366713"/>
            <a:ext cx="2044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54" y="236538"/>
            <a:ext cx="1381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42" y="0"/>
            <a:ext cx="13811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6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4E72-0505-45A4-BCFD-BE0152AC15E4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1066S</a:t>
            </a:r>
            <a:r>
              <a:rPr lang="en-US" sz="2000" dirty="0"/>
              <a:t>: A </a:t>
            </a:r>
            <a:r>
              <a:rPr lang="en-US" sz="2000" dirty="0" err="1"/>
              <a:t>Macrofilaricidal</a:t>
            </a:r>
            <a:r>
              <a:rPr lang="en-US" sz="2000" dirty="0"/>
              <a:t> agent for the elimination of Lymphatic </a:t>
            </a:r>
            <a:r>
              <a:rPr lang="en-US" sz="2000" dirty="0" err="1"/>
              <a:t>Filariasis</a:t>
            </a:r>
            <a:r>
              <a:rPr lang="en-US" sz="2000" dirty="0"/>
              <a:t> and </a:t>
            </a:r>
            <a:r>
              <a:rPr lang="en-US" sz="2000" dirty="0" err="1"/>
              <a:t>Onchocercasis</a:t>
            </a:r>
            <a:endParaRPr lang="en-US" sz="2000" dirty="0"/>
          </a:p>
        </p:txBody>
      </p:sp>
      <p:pic>
        <p:nvPicPr>
          <p:cNvPr id="5" name="Picture 13" descr="Logo_front_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14" y="1601638"/>
            <a:ext cx="1468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2763330"/>
            <a:ext cx="205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Steve Ward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Mark Taylor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Paul O’Neill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David Hong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Joseph Turner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Susan Jones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Gemma L. Nixon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Louise Ford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599" y="2462845"/>
            <a:ext cx="23262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Farid Benayoud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Tomoyuki Moriyama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Vaishali Dixit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Raku Shinkyo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Vijay Gupte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Anil </a:t>
            </a:r>
            <a:r>
              <a:rPr lang="en-US" sz="1600" dirty="0" err="1"/>
              <a:t>Kihle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Keiko </a:t>
            </a:r>
            <a:r>
              <a:rPr lang="en-US" sz="1600" dirty="0" err="1"/>
              <a:t>Onuma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Nobuya</a:t>
            </a:r>
            <a:r>
              <a:rPr lang="en-US" sz="1600" dirty="0"/>
              <a:t> Suzuki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Yvonne </a:t>
            </a:r>
            <a:r>
              <a:rPr lang="en-US" sz="1600" dirty="0" err="1"/>
              <a:t>vanGessell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Satish Dayal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Toshiharu Yanagi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Frank Fang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Amy Siu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George Lai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/>
              <a:t>Motohiro</a:t>
            </a:r>
            <a:r>
              <a:rPr lang="en-US" sz="1600" dirty="0"/>
              <a:t> </a:t>
            </a:r>
            <a:r>
              <a:rPr lang="en-US" sz="1600" dirty="0" err="1"/>
              <a:t>Shiotani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Picture 42" descr="cover_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1247134" cy="75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1600200"/>
            <a:ext cx="2554287" cy="75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743201"/>
            <a:ext cx="1233488" cy="542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581400"/>
            <a:ext cx="724500" cy="72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5963" y="5644552"/>
            <a:ext cx="1681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Marc P. Hübner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600" dirty="0"/>
              <a:t>Achim Hoerauf</a:t>
            </a:r>
            <a:endParaRPr lang="en-US" sz="1600" dirty="0"/>
          </a:p>
        </p:txBody>
      </p:sp>
      <p:pic>
        <p:nvPicPr>
          <p:cNvPr id="5122" name="Picture 2" descr="Institute of Medical Microbiology, Immunology and Parasitolog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769" y="5062269"/>
            <a:ext cx="1730188" cy="60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84" y="970562"/>
            <a:ext cx="20447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R Template" id="{413E3CBF-5189-46F3-AC54-6594A8C22F00}" vid="{AD595B2B-376D-4A2E-B5C5-3EA9BA62CE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DDB37450E3A340B8994DE552D0A49E" ma:contentTypeVersion="2" ma:contentTypeDescription="Create a new document." ma:contentTypeScope="" ma:versionID="03aca5648fd0a323c856f4da6ee966e8">
  <xsd:schema xmlns:xsd="http://www.w3.org/2001/XMLSchema" xmlns:xs="http://www.w3.org/2001/XMLSchema" xmlns:p="http://schemas.microsoft.com/office/2006/metadata/properties" xmlns:ns3="517312ad-2258-4006-a653-d6fe80231b44" targetNamespace="http://schemas.microsoft.com/office/2006/metadata/properties" ma:root="true" ma:fieldsID="eb86d4bed62dae946e63eed6bef332ac" ns3:_="">
    <xsd:import namespace="517312ad-2258-4006-a653-d6fe80231b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312ad-2258-4006-a653-d6fe80231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5FE860-C6BD-41F7-B7A9-504CF1CE369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17312ad-2258-4006-a653-d6fe80231b44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099618-451E-4511-88AD-1433DE13D1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70420C-C97F-4E0A-B91D-344977287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7312ad-2258-4006-a653-d6fe80231b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GHR Template1</Template>
  <TotalTime>7359</TotalTime>
  <Words>838</Words>
  <Application>Microsoft Office PowerPoint</Application>
  <PresentationFormat>Widescreen</PresentationFormat>
  <Paragraphs>193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FangSong</vt:lpstr>
      <vt:lpstr>HGP創英角ｺﾞｼｯｸUB</vt:lpstr>
      <vt:lpstr>メイリオ</vt:lpstr>
      <vt:lpstr>ＭＳ Ｐゴシック</vt:lpstr>
      <vt:lpstr>ＭＳ Ｐ明朝</vt:lpstr>
      <vt:lpstr>SimSun</vt:lpstr>
      <vt:lpstr>游ゴシック</vt:lpstr>
      <vt:lpstr>ヒラギノ角ゴ Pro W3</vt:lpstr>
      <vt:lpstr>Arial</vt:lpstr>
      <vt:lpstr>Arial Black</vt:lpstr>
      <vt:lpstr>Calibri</vt:lpstr>
      <vt:lpstr>Franklin Gothic Book</vt:lpstr>
      <vt:lpstr>Times</vt:lpstr>
      <vt:lpstr>Times New Roman</vt:lpstr>
      <vt:lpstr>Wingdings</vt:lpstr>
      <vt:lpstr>Crop</vt:lpstr>
      <vt:lpstr>CS ChemDraw Drawing</vt:lpstr>
      <vt:lpstr>Prism 5</vt:lpstr>
      <vt:lpstr>Update on LF activities</vt:lpstr>
      <vt:lpstr>PowerPoint Presentation</vt:lpstr>
      <vt:lpstr>Commitment to WHO’s Global Programme  to Eliminate Lymphatic Filariasis (LF) </vt:lpstr>
      <vt:lpstr>PowerPoint Presentation</vt:lpstr>
      <vt:lpstr>Safe Macrofilaricides for Filariasis</vt:lpstr>
      <vt:lpstr>Template 1: Thienopyrimidine/ (Aza)Quinazoline</vt:lpstr>
      <vt:lpstr>BG109 ADULT Lito. screening PCR readout: Wolbachia level</vt:lpstr>
      <vt:lpstr>In Vivo efficacy study summary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Fabian Gusovsky</dc:creator>
  <cp:lastModifiedBy>Fabian Gusovsky</cp:lastModifiedBy>
  <cp:revision>7</cp:revision>
  <dcterms:created xsi:type="dcterms:W3CDTF">2019-09-05T19:12:41Z</dcterms:created>
  <dcterms:modified xsi:type="dcterms:W3CDTF">2019-09-13T12:48:32Z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0x0101005EDDB37450E3A340B8994DE552D0A49E</vt:lpwstr>
  </property>
</Properties>
</file>