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309" r:id="rId3"/>
    <p:sldId id="419" r:id="rId4"/>
    <p:sldId id="322" r:id="rId5"/>
    <p:sldId id="420" r:id="rId6"/>
    <p:sldId id="321" r:id="rId7"/>
    <p:sldId id="312" r:id="rId8"/>
    <p:sldId id="257" r:id="rId9"/>
    <p:sldId id="276" r:id="rId10"/>
    <p:sldId id="412" r:id="rId11"/>
    <p:sldId id="414" r:id="rId12"/>
    <p:sldId id="42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38D"/>
    <a:srgbClr val="940378"/>
    <a:srgbClr val="2F9A41"/>
    <a:srgbClr val="D78629"/>
    <a:srgbClr val="4D893B"/>
    <a:srgbClr val="445F7A"/>
    <a:srgbClr val="D0C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03" autoAdjust="0"/>
    <p:restoredTop sz="85525" autoAdjust="0"/>
  </p:normalViewPr>
  <p:slideViewPr>
    <p:cSldViewPr snapToGrid="0" snapToObjects="1">
      <p:cViewPr varScale="1">
        <p:scale>
          <a:sx n="64" d="100"/>
          <a:sy n="64" d="100"/>
        </p:scale>
        <p:origin x="9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EDF1-021E-4D1D-A68D-D1D0D0B32D70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E5B55-8B2C-474E-A4F3-98B67317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5B55-8B2C-474E-A4F3-98B67317563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0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E5B55-8B2C-474E-A4F3-98B6731756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1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5B55-8B2C-474E-A4F3-98B6731756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5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5B55-8B2C-474E-A4F3-98B6731756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743200"/>
            <a:ext cx="5029200" cy="166975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800"/>
              </a:lnSpc>
              <a:defRPr sz="48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356200"/>
            <a:ext cx="5029200" cy="128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42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894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612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79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63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459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19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19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49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4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41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8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688336" y="0"/>
            <a:ext cx="6455664" cy="2286000"/>
          </a:xfrm>
          <a:prstGeom prst="rect">
            <a:avLst/>
          </a:prstGeom>
          <a:solidFill>
            <a:srgbClr val="D0C4C5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688336" y="2371062"/>
            <a:ext cx="6455664" cy="4486937"/>
          </a:xfrm>
          <a:prstGeom prst="rect">
            <a:avLst/>
          </a:prstGeom>
          <a:solidFill>
            <a:srgbClr val="445F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IM_TypeOnly_2C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18" y="1849320"/>
            <a:ext cx="3657600" cy="175619"/>
          </a:xfrm>
          <a:prstGeom prst="rect">
            <a:avLst/>
          </a:prstGeom>
        </p:spPr>
      </p:pic>
      <p:pic>
        <p:nvPicPr>
          <p:cNvPr id="14" name="Picture 13" descr="AIMonlyLogo_2CPP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24" y="777240"/>
            <a:ext cx="2907792" cy="922665"/>
          </a:xfrm>
          <a:prstGeom prst="rect">
            <a:avLst/>
          </a:prstGeom>
        </p:spPr>
      </p:pic>
      <p:pic>
        <p:nvPicPr>
          <p:cNvPr id="2" name="Picture 1" descr="AIM_TitleMa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3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5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8702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8702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2B018-FCEC-8046-81EC-F70BA1F6E8CE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68FC-3597-7A45-A1F8-001F4D659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99632"/>
            <a:ext cx="9144000" cy="658368"/>
          </a:xfrm>
          <a:prstGeom prst="rect">
            <a:avLst/>
          </a:prstGeom>
          <a:solidFill>
            <a:srgbClr val="D0C4C5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IMonlyLogo_2CPP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8" y="6334146"/>
            <a:ext cx="1280160" cy="40620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214586" y="6350896"/>
            <a:ext cx="3766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4D893B"/>
                </a:solidFill>
              </a:rPr>
              <a:t>www.aiminitiative.org</a:t>
            </a:r>
            <a:endParaRPr lang="en-US" sz="1400" b="1" dirty="0">
              <a:solidFill>
                <a:srgbClr val="4D89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</p:sldLayoutIdLst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400" b="1" kern="1200">
          <a:solidFill>
            <a:srgbClr val="2F9A4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457200" rtl="0" eaLnBrk="1" latinLnBrk="0" hangingPunct="1">
        <a:spcBef>
          <a:spcPct val="20000"/>
        </a:spcBef>
        <a:buClr>
          <a:srgbClr val="2F9A4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F9A41"/>
        </a:buClr>
        <a:buFont typeface="Lucida Grande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F9A4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F9A4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Leprosy Missions | The AIM Initiative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54759"/>
            <a:ext cx="5029200" cy="1282600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Stefanie Weiland</a:t>
            </a:r>
          </a:p>
          <a:p>
            <a:r>
              <a:rPr lang="en-US" sz="2000" dirty="0"/>
              <a:t>Vice President of Special Initiatives</a:t>
            </a:r>
          </a:p>
          <a:p>
            <a:r>
              <a:rPr lang="en-US" sz="2000" dirty="0"/>
              <a:t>September 18,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B190E-6C4F-5F47-86CB-A2F3DE9557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8000" y="6320898"/>
            <a:ext cx="2357962" cy="4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46C1-D1A4-4144-85DC-BAD7B0BE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31F52-4EFD-7E41-97DC-857B115A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0007"/>
            <a:ext cx="7778702" cy="46599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Integrated disease burden maps including LF morbidity data in 5 countries and strategic case management plans in 4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Rigorous disease burden assessment in Maryland County, Liberia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COR-NTD operational research in Liberia and Ghana investigating models of case identification, referral, and treatment for LF (and select other diseases)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Successful ALM WASH &amp; NTD case management integrated programs in Asia targeting reduced infection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29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EFD4-A24D-6941-A092-5B71153B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Current Issues &amp; Upcoming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BD05-29D3-8643-AA1C-D1F76A14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8702" cy="45259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USAID Act to End | West consortium with FHI 360, World Vision Intl., Hellen Keller Intl., Americares, Health and Development Intl., and Deloitte Consulting</a:t>
            </a:r>
          </a:p>
          <a:p>
            <a:pPr marL="10287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Ghana, Côte d’Ivoire, Senegal, Benin (LF)</a:t>
            </a:r>
          </a:p>
          <a:p>
            <a:pPr marL="10287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Morbidity management requirements of WHO elimination dossier</a:t>
            </a:r>
          </a:p>
          <a:p>
            <a:pPr marL="10287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Country-strategic planning for MMDP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Cameroon:</a:t>
            </a:r>
          </a:p>
          <a:p>
            <a:pPr marL="10287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Validate integrated strategic plan and support national program </a:t>
            </a:r>
            <a:r>
              <a:rPr lang="en-US" sz="2000"/>
              <a:t>implement OCEAC-funded activities </a:t>
            </a:r>
            <a:r>
              <a:rPr lang="en-US" sz="2000" dirty="0"/>
              <a:t>(case search, integrated data management and case management)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Liberia: REDRESS (NIHR) project with LSTM </a:t>
            </a:r>
          </a:p>
          <a:p>
            <a:pPr marL="1028700" lvl="1" indent="-34290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Test and validate multidisciplinary results in integrated case management of severe stigmatizing skin diseases including 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/>
              <a:t>Contact:</a:t>
            </a:r>
            <a:br>
              <a:rPr lang="en-US" sz="1600" b="0" dirty="0"/>
            </a:br>
            <a:br>
              <a:rPr lang="en-US" sz="1600" b="0" dirty="0"/>
            </a:br>
            <a:r>
              <a:rPr lang="en-US" sz="1600" b="0" dirty="0"/>
              <a:t>Stefanie Weiland, VP of Special Initiatives</a:t>
            </a:r>
            <a:br>
              <a:rPr lang="en-US" sz="1600" b="0" dirty="0"/>
            </a:br>
            <a:r>
              <a:rPr lang="en-US" sz="1600" b="0" dirty="0"/>
              <a:t>sweiland@leprosy.org</a:t>
            </a:r>
            <a:br>
              <a:rPr lang="en-US" sz="1600" b="0" dirty="0"/>
            </a:br>
            <a:r>
              <a:rPr lang="en-US" sz="1600" b="0" dirty="0"/>
              <a:t>+1 314-537-1012</a:t>
            </a:r>
            <a:br>
              <a:rPr lang="en-US" sz="1600" b="0" dirty="0"/>
            </a:br>
            <a:r>
              <a:rPr lang="en-US" sz="1600" b="0" dirty="0"/>
              <a:t>Skype: slynette1</a:t>
            </a:r>
            <a:br>
              <a:rPr lang="en-US" sz="1600" b="0" dirty="0"/>
            </a:br>
            <a:br>
              <a:rPr lang="en-US" sz="1600" b="0" dirty="0"/>
            </a:br>
            <a:endParaRPr lang="en-US" sz="1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848563"/>
            <a:ext cx="5029200" cy="1282600"/>
          </a:xfrm>
        </p:spPr>
        <p:txBody>
          <a:bodyPr/>
          <a:lstStyle/>
          <a:p>
            <a:r>
              <a:rPr lang="en-US" sz="2000" dirty="0"/>
              <a:t>leprosy.org</a:t>
            </a:r>
          </a:p>
          <a:p>
            <a:r>
              <a:rPr lang="en-US" sz="2000" dirty="0"/>
              <a:t>aiminitiative.org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B190E-6C4F-5F47-86CB-A2F3DE9557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8000" y="6320898"/>
            <a:ext cx="2357962" cy="4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03FDE1-B3DD-D74F-A5EE-9399E697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Leprosy Missions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26FEC8-81C9-F644-BF30-C5ADB667B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7778702" cy="2038350"/>
          </a:xfrm>
        </p:spPr>
        <p:txBody>
          <a:bodyPr/>
          <a:lstStyle/>
          <a:p>
            <a:r>
              <a:rPr lang="en-US" dirty="0"/>
              <a:t>Mission: to serve as a channel of Christ’s love to persons affected by leprosy and related diseases, helping them to be healed in body and spirit and restored to lives of dignity and hope.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457200"/>
            <a:ext cx="7778702" cy="914400"/>
          </a:xfrm>
        </p:spPr>
        <p:txBody>
          <a:bodyPr/>
          <a:lstStyle/>
          <a:p>
            <a:r>
              <a:rPr lang="en-US" dirty="0"/>
              <a:t>ALM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276142"/>
            <a:ext cx="7901794" cy="48500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Christian global health and development organization serving vulnerable people affected by NTDs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Since 1906, provided holistic care for more than four million people in 42 countries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Global staff of 34 people and annual budget of $20M (FY18)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Network of more than 50 partners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and implement innovative and scalable programs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AIM Initiative started in 2016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ALM serves people affected by high-morbidity NTDs </a:t>
            </a:r>
          </a:p>
        </p:txBody>
      </p:sp>
    </p:spTree>
    <p:extLst>
      <p:ext uri="{BB962C8B-B14F-4D97-AF65-F5344CB8AC3E}">
        <p14:creationId xmlns:p14="http://schemas.microsoft.com/office/powerpoint/2010/main" val="16372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012D-78CC-C74B-890C-5BC2F45C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 Global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52" y="1295400"/>
            <a:ext cx="7085245" cy="4525963"/>
          </a:xfrm>
        </p:spPr>
      </p:pic>
    </p:spTree>
    <p:extLst>
      <p:ext uri="{BB962C8B-B14F-4D97-AF65-F5344CB8AC3E}">
        <p14:creationId xmlns:p14="http://schemas.microsoft.com/office/powerpoint/2010/main" val="8735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221060"/>
          </a:xfrm>
          <a:prstGeom prst="rect">
            <a:avLst/>
          </a:prstGeom>
          <a:solidFill>
            <a:srgbClr val="94037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9A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457200"/>
            <a:ext cx="7778704" cy="914400"/>
          </a:xfrm>
        </p:spPr>
        <p:txBody>
          <a:bodyPr/>
          <a:lstStyle/>
          <a:p>
            <a:r>
              <a:rPr lang="en-US" dirty="0"/>
              <a:t>The AIM Initiative: Program of ALM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D07A5B5-6B5D-1342-AD6E-DC910BB2409F}"/>
              </a:ext>
            </a:extLst>
          </p:cNvPr>
          <p:cNvSpPr txBox="1">
            <a:spLocks/>
          </p:cNvSpPr>
          <p:nvPr/>
        </p:nvSpPr>
        <p:spPr>
          <a:xfrm>
            <a:off x="602901" y="2019719"/>
            <a:ext cx="7899968" cy="19493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AIM partners with MOH to strengthen their ability to use data, integrate strategies and systems, target resources, and improve access to care for people suffering from high-morbidity NTDs.</a:t>
            </a:r>
          </a:p>
        </p:txBody>
      </p:sp>
    </p:spTree>
    <p:extLst>
      <p:ext uri="{BB962C8B-B14F-4D97-AF65-F5344CB8AC3E}">
        <p14:creationId xmlns:p14="http://schemas.microsoft.com/office/powerpoint/2010/main" val="8552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8702" cy="914400"/>
          </a:xfrm>
        </p:spPr>
        <p:txBody>
          <a:bodyPr/>
          <a:lstStyle/>
          <a:p>
            <a:r>
              <a:rPr lang="en-US" dirty="0"/>
              <a:t>Where We Work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457200"/>
            <a:ext cx="7778704" cy="914400"/>
          </a:xfrm>
        </p:spPr>
        <p:txBody>
          <a:bodyPr/>
          <a:lstStyle/>
          <a:p>
            <a:r>
              <a:rPr lang="en-US" dirty="0"/>
              <a:t>Global Challenge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798" y="1856670"/>
            <a:ext cx="7778703" cy="37630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798" y="1402435"/>
            <a:ext cx="6419851" cy="3953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1" latinLnBrk="0" hangingPunct="1">
              <a:spcBef>
                <a:spcPct val="20000"/>
              </a:spcBef>
              <a:buClr>
                <a:srgbClr val="2F9A4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F9A41"/>
              </a:buClr>
              <a:buFont typeface="Lucida Grande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F9A4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F9A4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Different disease control programs responsible for case management NTDs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Lack of clear and accessible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Limited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Delayed diagnosis increases cost of treatment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11838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AIM Approach and Supported Activities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7909"/>
            <a:ext cx="7778750" cy="4470545"/>
          </a:xfrm>
        </p:spPr>
      </p:pic>
    </p:spTree>
    <p:extLst>
      <p:ext uri="{BB962C8B-B14F-4D97-AF65-F5344CB8AC3E}">
        <p14:creationId xmlns:p14="http://schemas.microsoft.com/office/powerpoint/2010/main" val="326107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Achievements: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4664"/>
            <a:ext cx="7778702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dirty="0"/>
              <a:t>In the first 12 months of implementation, an increase of 320% of NTD cases were recorded, compared to the previous year.</a:t>
            </a:r>
          </a:p>
          <a:p>
            <a:pPr>
              <a:buClr>
                <a:srgbClr val="2F9A41"/>
              </a:buClr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1D0CD-C4E8-824F-8D2A-C0141A0D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3" y="3277260"/>
            <a:ext cx="7865858" cy="12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AIM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IM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418</Words>
  <Application>Microsoft Office PowerPoint</Application>
  <PresentationFormat>On-screen Show (4:3)</PresentationFormat>
  <Paragraphs>50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Lucida Grande</vt:lpstr>
      <vt:lpstr>Wingdings</vt:lpstr>
      <vt:lpstr>AIM Title Slide</vt:lpstr>
      <vt:lpstr>AIM Content Slide</vt:lpstr>
      <vt:lpstr>American Leprosy Missions | The AIM Initiative</vt:lpstr>
      <vt:lpstr>American Leprosy Missions</vt:lpstr>
      <vt:lpstr>ALM Overview</vt:lpstr>
      <vt:lpstr>ALM Global</vt:lpstr>
      <vt:lpstr>The AIM Initiative: Program of ALM</vt:lpstr>
      <vt:lpstr>Where We Work </vt:lpstr>
      <vt:lpstr>Global Challenge</vt:lpstr>
      <vt:lpstr>AIM Approach and Supported Activities</vt:lpstr>
      <vt:lpstr>Key Achievements: Results</vt:lpstr>
      <vt:lpstr>Key Achievements</vt:lpstr>
      <vt:lpstr>AIM Current Issues &amp; Upcoming Activities</vt:lpstr>
      <vt:lpstr>Contact:  Stefanie Weiland, VP of Special Initiatives sweiland@leprosy.org +1 314-537-1012 Skype: slynette1  </vt:lpstr>
    </vt:vector>
  </TitlesOfParts>
  <Company>Resonance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Turaski</dc:creator>
  <cp:lastModifiedBy>Debbie Jackson-Cole</cp:lastModifiedBy>
  <cp:revision>168</cp:revision>
  <dcterms:created xsi:type="dcterms:W3CDTF">2016-07-01T11:49:57Z</dcterms:created>
  <dcterms:modified xsi:type="dcterms:W3CDTF">2019-09-17T15:41:31Z</dcterms:modified>
</cp:coreProperties>
</file>