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15"/>
  </p:notesMasterIdLst>
  <p:sldIdLst>
    <p:sldId id="301" r:id="rId7"/>
    <p:sldId id="346" r:id="rId8"/>
    <p:sldId id="300" r:id="rId9"/>
    <p:sldId id="350" r:id="rId10"/>
    <p:sldId id="307" r:id="rId11"/>
    <p:sldId id="326" r:id="rId12"/>
    <p:sldId id="267" r:id="rId13"/>
    <p:sldId id="35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S. Noland" initials="GSN" lastIdx="1" clrIdx="0">
    <p:extLst>
      <p:ext uri="{19B8F6BF-5375-455C-9EA6-DF929625EA0E}">
        <p15:presenceInfo xmlns:p15="http://schemas.microsoft.com/office/powerpoint/2012/main" userId="S::gregory.noland@cartercenter.org::7f92b62e-7ecf-47a9-95d1-9090c25c11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94C58-D13A-439B-ACF5-EA53F9DD623A}" v="6" dt="2019-09-16T18:19:23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081" autoAdjust="0"/>
  </p:normalViewPr>
  <p:slideViewPr>
    <p:cSldViewPr snapToGrid="0">
      <p:cViewPr varScale="1">
        <p:scale>
          <a:sx n="51" d="100"/>
          <a:sy n="51" d="100"/>
        </p:scale>
        <p:origin x="1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sz="1400" dirty="0">
                <a:latin typeface="+mn-lt"/>
              </a:rPr>
              <a:t>DOMINICAN REP.</a:t>
            </a:r>
          </a:p>
        </c:rich>
      </c:tx>
      <c:layout>
        <c:manualLayout>
          <c:xMode val="edge"/>
          <c:yMode val="edge"/>
          <c:x val="0.3399800003714496"/>
          <c:y val="2.589914897001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153906232435567"/>
          <c:y val="0.12927622683528195"/>
          <c:w val="0.64018263590412294"/>
          <c:h val="0.77406797635144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2C-4213-A2FC-704CB0C1B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785856"/>
        <c:axId val="113808128"/>
      </c:barChart>
      <c:catAx>
        <c:axId val="11378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808128"/>
        <c:crosses val="autoZero"/>
        <c:auto val="1"/>
        <c:lblAlgn val="ctr"/>
        <c:lblOffset val="100"/>
        <c:noMultiLvlLbl val="0"/>
      </c:catAx>
      <c:valAx>
        <c:axId val="113808128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+mn-lt"/>
                  </a:rPr>
                  <a:t>Districts in Need of MDA</a:t>
                </a:r>
              </a:p>
            </c:rich>
          </c:tx>
          <c:layout>
            <c:manualLayout>
              <c:xMode val="edge"/>
              <c:yMode val="edge"/>
              <c:x val="1.8621355028596732E-2"/>
              <c:y val="0.28279169649248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7858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sz="1400" dirty="0">
                <a:latin typeface="+mn-lt"/>
              </a:rPr>
              <a:t>HAITI</a:t>
            </a:r>
          </a:p>
        </c:rich>
      </c:tx>
      <c:layout>
        <c:manualLayout>
          <c:xMode val="edge"/>
          <c:yMode val="edge"/>
          <c:x val="0.43887062900841001"/>
          <c:y val="3.4879521207663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680975297363987"/>
          <c:y val="0.13894319966311255"/>
          <c:w val="0.63771413503103136"/>
          <c:h val="0.7569221484039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5C-463E-A3E5-F30918BE1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6703232"/>
        <c:axId val="56717312"/>
      </c:barChart>
      <c:catAx>
        <c:axId val="5670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717312"/>
        <c:crosses val="autoZero"/>
        <c:auto val="1"/>
        <c:lblAlgn val="ctr"/>
        <c:lblOffset val="100"/>
        <c:noMultiLvlLbl val="0"/>
      </c:catAx>
      <c:valAx>
        <c:axId val="56717312"/>
        <c:scaling>
          <c:orientation val="minMax"/>
          <c:max val="14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+mn-lt"/>
                  </a:rPr>
                  <a:t>Districts in Need</a:t>
                </a:r>
                <a:r>
                  <a:rPr lang="en-US" sz="1400" baseline="0" dirty="0">
                    <a:latin typeface="+mn-lt"/>
                  </a:rPr>
                  <a:t> of MDA</a:t>
                </a:r>
                <a:endParaRPr lang="en-US" sz="1400" dirty="0">
                  <a:latin typeface="+mn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7032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sz="1400" dirty="0">
                <a:latin typeface="+mn-lt"/>
              </a:rPr>
              <a:t>DOMINICAN REP.</a:t>
            </a:r>
          </a:p>
        </c:rich>
      </c:tx>
      <c:layout>
        <c:manualLayout>
          <c:xMode val="edge"/>
          <c:yMode val="edge"/>
          <c:x val="0.3399800003714496"/>
          <c:y val="2.589914897001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153906232435567"/>
          <c:y val="0.12927622683528195"/>
          <c:w val="0.64018263590412294"/>
          <c:h val="0.77406797635144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A74-47E3-8688-C1C04B1361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2001</c:v>
                </c:pt>
                <c:pt idx="1">
                  <c:v>2018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2C-4213-A2FC-704CB0C1B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785856"/>
        <c:axId val="113808128"/>
      </c:barChart>
      <c:catAx>
        <c:axId val="11378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808128"/>
        <c:crosses val="autoZero"/>
        <c:auto val="1"/>
        <c:lblAlgn val="ctr"/>
        <c:lblOffset val="100"/>
        <c:noMultiLvlLbl val="0"/>
      </c:catAx>
      <c:valAx>
        <c:axId val="113808128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+mn-lt"/>
                  </a:rPr>
                  <a:t>Districts in Need of MDA</a:t>
                </a:r>
              </a:p>
            </c:rich>
          </c:tx>
          <c:layout>
            <c:manualLayout>
              <c:xMode val="edge"/>
              <c:yMode val="edge"/>
              <c:x val="1.8621355028596732E-2"/>
              <c:y val="0.28279169649248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7858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sz="1400" dirty="0">
                <a:latin typeface="+mn-lt"/>
              </a:rPr>
              <a:t>HAITI</a:t>
            </a:r>
          </a:p>
        </c:rich>
      </c:tx>
      <c:layout>
        <c:manualLayout>
          <c:xMode val="edge"/>
          <c:yMode val="edge"/>
          <c:x val="0.43887062900841001"/>
          <c:y val="3.4879521207663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680975297363987"/>
          <c:y val="0.13894319966311255"/>
          <c:w val="0.63771413503103136"/>
          <c:h val="0.7569221484039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2001</c:v>
                </c:pt>
                <c:pt idx="1">
                  <c:v>2018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140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5C-463E-A3E5-F30918BE1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6703232"/>
        <c:axId val="56717312"/>
      </c:barChart>
      <c:catAx>
        <c:axId val="5670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717312"/>
        <c:crosses val="autoZero"/>
        <c:auto val="1"/>
        <c:lblAlgn val="ctr"/>
        <c:lblOffset val="100"/>
        <c:noMultiLvlLbl val="0"/>
      </c:catAx>
      <c:valAx>
        <c:axId val="56717312"/>
        <c:scaling>
          <c:orientation val="minMax"/>
          <c:max val="14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+mn-lt"/>
                  </a:rPr>
                  <a:t>Districts in Need</a:t>
                </a:r>
                <a:r>
                  <a:rPr lang="en-US" sz="1400" baseline="0" dirty="0">
                    <a:latin typeface="+mn-lt"/>
                  </a:rPr>
                  <a:t> of MDA</a:t>
                </a:r>
                <a:endParaRPr lang="en-US" sz="1400" dirty="0">
                  <a:latin typeface="+mn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7032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BC3B0-FFC5-4BF6-A9FA-A5220CC3FC14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9A7BC-70A9-4C57-8F27-FBFA576FA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73163"/>
            <a:ext cx="5630863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1EA66-F7CD-4DF4-98DF-B7D44B4F57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09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135C0-0128-814A-963A-AB5ADBB18B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23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75">
              <a:defRPr/>
            </a:pPr>
            <a:fld id="{500E3109-986E-4A9B-84F0-04BF5246B19C}" type="slidenum">
              <a:rPr lang="en-US">
                <a:solidFill>
                  <a:prstClr val="black"/>
                </a:solidFill>
                <a:latin typeface="Calibri"/>
              </a:rPr>
              <a:pPr defTabSz="457175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02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9A7BC-70A9-4C57-8F27-FBFA576FA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3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634A7-4BB2-4A1A-8176-F0FAAD2DAE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618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634A7-4BB2-4A1A-8176-F0FAAD2DAE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32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35C0-0128-814A-963A-AB5ADBB18B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4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9A7BC-70A9-4C57-8F27-FBFA576FAD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0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01A7-1A55-4339-80C3-2A8C6E31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6BC72-147C-4F33-B221-B6D44406F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37E73-613E-4F30-8D11-E1267CEB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D1B0-3256-459A-AD05-F66EC9A4C91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7FBDF-1F06-4D80-95E2-DCF78EAA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18DAB-4B0E-4104-81B7-A9159880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B41-84B5-457B-BA4B-1AC7BE8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5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D49FA-B523-4DF6-94AE-15BB444C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C0F63-B5B2-4DFE-87E3-232DDB0E4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C1581-A2A6-4378-8D82-94BBFEE0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D1B0-3256-459A-AD05-F66EC9A4C91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71ADA-58D2-4923-91C0-79FBB810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06982-ADFD-41D2-BCC4-26CBEA79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B41-84B5-457B-BA4B-1AC7BE8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6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1045E1-78E8-46DC-B027-B947314E5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E1F4C-2FB6-47E7-B0DE-04D52E8F1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AB85-F193-442F-AB54-CD1066F6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D1B0-3256-459A-AD05-F66EC9A4C91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E316C-2373-46E2-8907-BB2B130D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DEE19-5F40-40A1-9FBD-C8E85270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B41-84B5-457B-BA4B-1AC7BE8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55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9ED6B-752A-4DE8-BD5A-31608998B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EC3BD-EEFD-4A17-8B3D-B4489DE0F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5BF63-CF3D-46D1-A102-BB125C8B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E405-AB84-4F1F-A845-FAB981C0F4B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73708-8AB2-48D5-9C71-D64E06A7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E17D5-6434-4B42-B460-9DDBC26BA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FDE-D584-49D6-842A-7460DD6D0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3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5F21-252F-4B80-A5B6-F34A5BF3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CA5DE-C6FA-4F70-869E-B1298719B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AA4C2-DD52-4339-AD86-D2F9D172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E405-AB84-4F1F-A845-FAB981C0F4B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86ACA-0497-4C3B-992E-8F385ABE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BF850-1C03-475A-833B-A0E7DABE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FDE-D584-49D6-842A-7460DD6D0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4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F14D-8B23-4D7B-BE93-C03282529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C3A14-653F-4C16-946B-2E32F11A8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F197B-701B-4C52-AF79-26DB0BA4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E405-AB84-4F1F-A845-FAB981C0F4B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86DC6-3819-434B-B8AB-63C93EC1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70D47-69AF-47E5-A55F-BE8F4613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FDE-D584-49D6-842A-7460DD6D0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9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EC6E-8F60-4F3F-8AD1-1CA2BDD2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2BA8E-6711-4361-A826-0D9BE3B82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D2D56-175B-4EA1-88C7-EBEACE5C0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A7E72-63B3-4F6F-8EBF-23B29575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E405-AB84-4F1F-A845-FAB981C0F4B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821AB-FFEF-4626-A3A5-86EE40EE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AFA26-5A15-4582-91E8-E031C3EB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FDE-D584-49D6-842A-7460DD6D0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9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8B09-1BF1-42E0-8E0C-468B3A4A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E3D29-D50C-4F9C-A8D0-D2F34F6BF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236D2-8105-405F-BAE8-8A6B3A85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C98AD-2FD6-4325-B694-89EF8A52E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5184C-0E96-4D61-A06A-E2D03325F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80EA8-66EE-411C-BCA1-C7201F24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E405-AB84-4F1F-A845-FAB981C0F4B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DFCAC-9647-4D98-9653-56539EEB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9E2B68-B3B1-41D9-B120-ADAA1CC1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FDE-D584-49D6-842A-7460DD6D0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45E1-35F1-4CEE-8A7F-13EF2B22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3A46D7-21C3-4CDB-A2B6-4385BF8B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E405-AB84-4F1F-A845-FAB981C0F4B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C5E2F-542F-40A6-9485-D40D4E28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0B301-68C2-4862-9CD7-7302AFE3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FDE-D584-49D6-842A-7460DD6D0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4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A33AB-CE47-46D1-B487-6933D220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E405-AB84-4F1F-A845-FAB981C0F4B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1FFBE-0D58-4033-A0AD-25B2AC2D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A7502-7D40-46E1-9991-15E54C88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FDE-D584-49D6-842A-7460DD6D0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6053-1DA7-4560-9204-F03615D8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0487-BA41-4DF7-9721-466F4036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06C63-207C-44CB-AC54-58405368E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C8AAF-D8FA-4EB6-AA96-9866D590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E405-AB84-4F1F-A845-FAB981C0F4B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0A360-3631-463B-8C86-A533E18C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5B74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29080-1B46-4EF3-B71B-BD76C0DC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FDE-D584-49D6-842A-7460DD6D0768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4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5818-4498-4B85-A98D-12499125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6B2CD-0649-47B4-9429-892B2053B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C29AA-405D-4A51-B61B-746719BF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D1B0-3256-459A-AD05-F66EC9A4C91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8FFF-53A4-4EC6-A30F-3DA28AA8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5998B-B219-477D-BDF5-269ADDF5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B41-84B5-457B-BA4B-1AC7BE8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4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10EAD-741C-4208-A492-863B44BF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94560-1C8D-42BC-81D2-20D5CF0F5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05B34-E20D-4124-8F9B-8047056EC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B2335-DEC8-44C9-B2B4-42A4433C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E405-AB84-4F1F-A845-FAB981C0F4B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36735-9AD4-4E55-B94B-FF345987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EBE17-CF45-4DD8-B03D-2BA3DF45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FDE-D584-49D6-842A-7460DD6D0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1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7A89-01EE-4476-AFDD-FD53EACD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4D53A-E348-4997-A408-9404B8C62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DB23E-DFF8-4B60-AE7D-BB6E3ACD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E405-AB84-4F1F-A845-FAB981C0F4B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E6DB8-C01D-4B88-99AE-FF156797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0DFE-B0FE-4F83-983B-F02E71FD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FDE-D584-49D6-842A-7460DD6D0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54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5DDFA-0669-486C-A3BE-CA543488F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88293-E0B3-4685-B7A6-420BE8096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6FB90-5DB9-4FF0-B907-6458FEE5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E405-AB84-4F1F-A845-FAB981C0F4B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16782-F1FD-4A47-B493-06EF9062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DC85C-BB8E-4EE7-AD30-07A5DE38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4FDE-D584-49D6-842A-7460DD6D0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42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6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0316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96CED-9435-429B-AD50-0333E07B4161}" type="datetimeFigureOut">
              <a:rPr lang="en-US" smtClean="0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E1174-C0C0-4AE4-A119-4776EF2E3E7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820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12FC6-5B5F-4B27-B60A-CCA3DC8F5A38}" type="datetimeFigureOut">
              <a:rPr lang="en-US" smtClean="0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F9A69-56D9-451A-A70B-0C0117C715D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6F59C95-95D4-4FBD-9560-90EFFFD8D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0651" y="455617"/>
            <a:ext cx="1703916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81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3984401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D9880C-859A-4ECC-869B-425F8E44F16F}" type="datetimeFigureOut">
              <a:rPr lang="en-US" smtClean="0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073D43-D349-4391-97F3-79BDD9225A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CFA9183-F6C9-4DA3-8572-E828379893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370" y="4838700"/>
            <a:ext cx="2586567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448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6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22F0-C24E-44CC-8561-7E1C2823207F}" type="datetimeFigureOut">
              <a:rPr lang="en-US" smtClean="0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670CA-8BA4-4BB6-BEE6-6D3153246A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5983073-DB7F-4E4C-A665-F1AE4B66B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0651" y="455617"/>
            <a:ext cx="1703916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551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56566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571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571" y="2656564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6AFE6-58C3-48C8-8EE8-CD4C68E3FFE3}" type="datetimeFigureOut">
              <a:rPr lang="en-US" smtClean="0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434C5-2E7B-4B81-A1B0-082B6C26CBD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A18F2243-E092-4244-9F47-A63F6B67E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0651" y="455617"/>
            <a:ext cx="1703916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300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2A8B50-B657-468F-B19D-B08B42C573F1}" type="datetimeFigureOut">
              <a:rPr lang="en-US" smtClean="0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EC294-6B3B-485C-8569-6125843151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BFABC34B-821D-4C1E-9A0D-E453037EC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0651" y="455617"/>
            <a:ext cx="1703916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13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4C026-6084-41A4-B05D-FEB5A7ED5E79}" type="datetimeFigureOut">
              <a:rPr lang="en-US" smtClean="0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E5188-17D9-49E7-8B62-A302728E4F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78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2D64-B6BE-4E09-A640-0A79CA63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F6F46-1367-4EB2-85E5-23E332460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7309B-DBC1-4638-95FE-93D20E84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D1B0-3256-459A-AD05-F66EC9A4C91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AED2D-5DE0-4FB6-AD64-BC58A38E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56745-9AB6-40B3-86FC-BB3A17FA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B41-84B5-457B-BA4B-1AC7BE8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0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8840"/>
            <a:ext cx="6096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6757" y="2147488"/>
            <a:ext cx="341376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64546-B998-403C-852D-3FF93BF3F854}" type="datetimeFigureOut">
              <a:rPr lang="en-US" smtClean="0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619A-C6B4-4D33-AAEC-CD3091B9EC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A0E86422-4606-41C2-9DDA-D16A47922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0651" y="455617"/>
            <a:ext cx="1703916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524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0" y="2211494"/>
            <a:ext cx="633984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135" y="2150621"/>
            <a:ext cx="341376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A000D-BDE3-4963-8D00-5FCB0A54E930}" type="datetimeFigureOut">
              <a:rPr lang="en-US" smtClean="0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6DEC0-0292-4652-8848-32B86D807B3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E23812C6-BCA1-4042-8D5C-44D8A1836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0651" y="455617"/>
            <a:ext cx="1703916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155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7B378D-DEBB-477C-BC53-A3780B1F0FA8}" type="datetimeFigureOut">
              <a:rPr lang="en-US" smtClean="0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9BF60-C1D2-4C37-B932-033AA15A06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B02435B-1772-45ED-A9B0-074DFFE8E5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0651" y="455617"/>
            <a:ext cx="1703916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09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5" y="609600"/>
            <a:ext cx="240238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7973291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422856"/>
            <a:ext cx="2743196" cy="365125"/>
          </a:xfrm>
        </p:spPr>
        <p:txBody>
          <a:bodyPr/>
          <a:lstStyle/>
          <a:p>
            <a:pPr>
              <a:defRPr/>
            </a:pPr>
            <a:fld id="{089AEEE9-F867-40E2-A40B-7403B509C6E6}" type="datetimeFigureOut">
              <a:rPr lang="en-US" smtClean="0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6"/>
            <a:ext cx="427966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50" y="6422856"/>
            <a:ext cx="879759" cy="365125"/>
          </a:xfrm>
        </p:spPr>
        <p:txBody>
          <a:bodyPr/>
          <a:lstStyle/>
          <a:p>
            <a:pPr>
              <a:defRPr/>
            </a:pPr>
            <a:fld id="{4B1DA0BA-9E97-448E-971F-345619968B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442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351" y="2058988"/>
            <a:ext cx="12196235" cy="1828800"/>
          </a:xfrm>
          <a:prstGeom prst="rect">
            <a:avLst/>
          </a:prstGeom>
          <a:solidFill>
            <a:srgbClr val="094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370" y="4838700"/>
            <a:ext cx="2586567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3375" b="0" i="0" spc="85" baseline="0">
                <a:solidFill>
                  <a:schemeClr val="bg1"/>
                </a:solidFill>
                <a:latin typeface="Goudy Old Style" panose="020205020503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40"/>
            <a:ext cx="105156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1125" b="1" i="0" baseline="0">
                <a:solidFill>
                  <a:srgbClr val="094D80"/>
                </a:solidFill>
                <a:latin typeface="Goudy Old Style" panose="02020502050305020303" pitchFamily="18" charset="0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D9880C-859A-4ECC-869B-425F8E44F16F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073D43-D349-4391-97F3-79BDD9225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79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rgbClr val="094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375" b="0" i="0" spc="85" baseline="0">
                <a:solidFill>
                  <a:schemeClr val="bg1"/>
                </a:solidFill>
                <a:latin typeface="Goudy Old Style" panose="020205020503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40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125" b="1" i="0" baseline="0">
                <a:solidFill>
                  <a:srgbClr val="094D80"/>
                </a:solidFill>
                <a:latin typeface="Goudy Old Style" panose="02020502050305020303" pitchFamily="18" charset="0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996" y="4838294"/>
            <a:ext cx="2585933" cy="176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6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351" y="2058988"/>
            <a:ext cx="12196235" cy="1828800"/>
          </a:xfrm>
          <a:prstGeom prst="rect">
            <a:avLst/>
          </a:prstGeom>
          <a:solidFill>
            <a:srgbClr val="094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373" y="4838700"/>
            <a:ext cx="2586567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3375" b="0" i="0" spc="85" baseline="0">
                <a:solidFill>
                  <a:schemeClr val="bg1"/>
                </a:solidFill>
                <a:latin typeface="Goudy Old Style" panose="020205020503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44"/>
            <a:ext cx="105156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1125" b="1" i="0" baseline="0">
                <a:solidFill>
                  <a:srgbClr val="094D80"/>
                </a:solidFill>
                <a:latin typeface="Goudy Old Style" panose="02020502050305020303" pitchFamily="18" charset="0"/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D9880C-859A-4ECC-869B-425F8E44F16F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073D43-D349-4391-97F3-79BDD9225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132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35C0-FF39-4165-8965-DFAAC2B4E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E724D-46B5-4971-8C85-A1CEE04DF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E641E-472D-41CE-8D7C-19279D49D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ECC51-FD5E-477F-8B34-BC917915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D1B0-3256-459A-AD05-F66EC9A4C91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83B6E-8AFD-4A8C-9935-E4FC51DD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25EC7-6FD2-4003-8C51-B536BB7E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B41-84B5-457B-BA4B-1AC7BE8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9320-F41A-41C3-940C-D3AC79E1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E021A-F011-4F7F-B3AF-333CA4519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668DE-2193-43C4-BEF6-B0AC0E953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64626-40AF-4D47-B6DE-A9FD947FB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0620E-0C52-4C4C-B81D-24A517991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07D0B9-1B3E-4B0C-BAF7-7EAC9BB9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D1B0-3256-459A-AD05-F66EC9A4C91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3BD92-2809-4DC5-B3A8-88167A99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CED382-B5B8-45AC-99F0-2BBCA95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B41-84B5-457B-BA4B-1AC7BE8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0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33905-3A5B-4771-9664-CF87EF2B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A624D-14C3-44B2-9963-E6BE8824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D1B0-3256-459A-AD05-F66EC9A4C91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D17D5-57BD-43C7-B1C1-4C28AF8E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CCB14-A53B-4BB2-8894-339BAEBC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B41-84B5-457B-BA4B-1AC7BE8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812B26-D917-42D7-B990-6D46AA2C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D1B0-3256-459A-AD05-F66EC9A4C91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A658F-368E-4A9F-B0BD-F9661698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B0532-D6C1-4BED-9A7F-1F8A8B51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B41-84B5-457B-BA4B-1AC7BE8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2DAC-BBD9-403E-B162-22505D55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EBFBE-0B64-4B0D-83CC-CD4365853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1865A-E808-4A0F-809C-95D2816DA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7C679-2B50-491D-BC45-F4FB7BBA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D1B0-3256-459A-AD05-F66EC9A4C91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ED1B0-374E-4684-A1C9-541B8CF0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9B748-AAB2-4C2C-8C98-521D900C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B41-84B5-457B-BA4B-1AC7BE8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7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65BD-D7D9-420A-9C7A-E208CE9B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11F4BE-F8E5-4FC8-841A-683B7849E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B2113-9C77-4819-AC3F-9573A43CA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A906E-4D0D-4734-8C85-BAFC0C7AF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D1B0-3256-459A-AD05-F66EC9A4C91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BAA57-DC69-46EF-8995-52A4E4AD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EF336-8E02-47AD-A5D6-444C5CF9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5B41-84B5-457B-BA4B-1AC7BE8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3AE14B-1058-4AE6-82B8-10432660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B7CB4-0CD7-496E-BD08-77588C3CE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C098C-577B-4429-8655-4ED1A503E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4D1B0-3256-459A-AD05-F66EC9A4C91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B90F5-B7B2-4955-81C9-2D9B9E918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856F3-DDA6-4008-BA07-03806BDD6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5B41-84B5-457B-BA4B-1AC7BE8F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6C27D-A5C9-4AC2-9C68-0D44A21F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973C8-2175-4BE7-B38C-675A6B60C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C1015-AEBB-4978-99B2-D815B7564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2E405-AB84-4F1F-A845-FAB981C0F4B1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01050-226E-4935-945F-7BA8F8129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32C42-5D5C-4F3F-902F-1848F79AD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4FDE-D584-49D6-842A-7460DD6D0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1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40EB2C7-9D18-4027-AB73-99A5879CCC7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7794BF3-3A55-43C5-B069-FC92AF80C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43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4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204166"/>
            <a:ext cx="9881754" cy="1508760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94D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Rapid Fire updates from selected partners (achievements and current issues)</a:t>
            </a:r>
          </a:p>
        </p:txBody>
      </p:sp>
      <p:pic>
        <p:nvPicPr>
          <p:cNvPr id="5" name="Picture 4" descr="P:\APPS\+TRACHOMA\Photos\PC\Africa trip 2007\Dr. Hardman's photos\Nigeria\DSC_008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858" y="1808428"/>
            <a:ext cx="4376697" cy="5049572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2F29661-0DFB-4F4F-9B5A-2D12ED127098}"/>
              </a:ext>
            </a:extLst>
          </p:cNvPr>
          <p:cNvSpPr txBox="1">
            <a:spLocks/>
          </p:cNvSpPr>
          <p:nvPr/>
        </p:nvSpPr>
        <p:spPr>
          <a:xfrm>
            <a:off x="4753841" y="2438256"/>
            <a:ext cx="6954983" cy="2663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udy Old Style" panose="02020502050305020303" pitchFamily="18" charset="0"/>
              </a:rPr>
              <a:t>LF NGDO Network Meeting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udy Old Style" panose="02020502050305020303" pitchFamily="18" charset="0"/>
              </a:rPr>
              <a:t>NNN 2019 Conference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udy Old Style" panose="02020502050305020303" pitchFamily="18" charset="0"/>
              </a:rPr>
              <a:t>Liverpool, United Kingdom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udy Old Style" panose="02020502050305020303" pitchFamily="18" charset="0"/>
              </a:rPr>
              <a:t>September 18,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48D9A-1C24-429D-A50B-4CF9ABB218FD}"/>
              </a:ext>
            </a:extLst>
          </p:cNvPr>
          <p:cNvSpPr txBox="1"/>
          <p:nvPr/>
        </p:nvSpPr>
        <p:spPr>
          <a:xfrm>
            <a:off x="9492734" y="5934670"/>
            <a:ext cx="2601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oudy Old Style" panose="02020502050305020303" pitchFamily="18" charset="0"/>
              </a:rPr>
              <a:t>Dean G. </a:t>
            </a:r>
            <a:r>
              <a:rPr lang="en-US" b="1" dirty="0" err="1">
                <a:latin typeface="Goudy Old Style" panose="02020502050305020303" pitchFamily="18" charset="0"/>
              </a:rPr>
              <a:t>Sienko</a:t>
            </a:r>
            <a:r>
              <a:rPr lang="en-US" b="1" dirty="0">
                <a:latin typeface="Goudy Old Style" panose="02020502050305020303" pitchFamily="18" charset="0"/>
              </a:rPr>
              <a:t>, MD, MS</a:t>
            </a:r>
          </a:p>
          <a:p>
            <a:r>
              <a:rPr lang="en-US" b="1" dirty="0">
                <a:latin typeface="Goudy Old Style" panose="02020502050305020303" pitchFamily="18" charset="0"/>
              </a:rPr>
              <a:t>Vice President</a:t>
            </a:r>
          </a:p>
          <a:p>
            <a:r>
              <a:rPr lang="en-US" b="1" dirty="0">
                <a:latin typeface="Goudy Old Style" panose="02020502050305020303" pitchFamily="18" charset="0"/>
              </a:rPr>
              <a:t>Health Programs</a:t>
            </a:r>
          </a:p>
        </p:txBody>
      </p:sp>
    </p:spTree>
    <p:extLst>
      <p:ext uri="{BB962C8B-B14F-4D97-AF65-F5344CB8AC3E}">
        <p14:creationId xmlns:p14="http://schemas.microsoft.com/office/powerpoint/2010/main" val="54445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altLang="en-US" sz="4100" b="1" dirty="0"/>
              <a:t>Lymphatic Filariasis Elimination Program</a:t>
            </a:r>
            <a:endParaRPr lang="en-US" sz="41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6DA26E-766B-414D-9050-0CEF905BE5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2" r="538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EB9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079E02-9F60-4878-8D3E-A36F278C3B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65431" y="2438400"/>
            <a:ext cx="6586489" cy="4211777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Nigeria is the most LF-endemic country in Africa</a:t>
            </a:r>
          </a:p>
          <a:p>
            <a:pPr marL="742950" marR="0" lvl="1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Second most endemic in the world (India)</a:t>
            </a:r>
          </a:p>
          <a:p>
            <a:pPr lvl="1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120 million people at risk of infection</a:t>
            </a:r>
          </a:p>
          <a:p>
            <a:pPr lvl="0"/>
            <a:r>
              <a:rPr lang="en-US" altLang="en-US" dirty="0">
                <a:latin typeface="+mj-lt"/>
              </a:rPr>
              <a:t>Eliminated in two states, October 2017</a:t>
            </a:r>
          </a:p>
          <a:p>
            <a:pPr lvl="1"/>
            <a:r>
              <a:rPr lang="en-US" altLang="en-US" sz="2800" dirty="0">
                <a:latin typeface="+mj-lt"/>
              </a:rPr>
              <a:t>Nasarawa and Plateau (Pop. 7 million)</a:t>
            </a:r>
          </a:p>
          <a:p>
            <a:pPr lvl="1"/>
            <a:r>
              <a:rPr lang="en-US" altLang="en-US" sz="2800" dirty="0">
                <a:latin typeface="+mj-lt"/>
              </a:rPr>
              <a:t>14,230 children ages 6 - 7 tested in TAS-3: Zero (0%) positive for LF antigenemia (FTS)</a:t>
            </a:r>
          </a:p>
          <a:p>
            <a:pPr lvl="1"/>
            <a:r>
              <a:rPr lang="en-US" altLang="en-US" sz="2800" dirty="0">
                <a:latin typeface="+mj-lt"/>
              </a:rPr>
              <a:t>Adults and entomology also parasite-negative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D2BAA-D1AE-466D-AF89-39931319E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8913" y="6376987"/>
            <a:ext cx="5730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4278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5">
            <a:extLst>
              <a:ext uri="{FF2B5EF4-FFF2-40B4-BE49-F238E27FC236}">
                <a16:creationId xmlns:a16="http://schemas.microsoft.com/office/drawing/2014/main" id="{8B3BC3FD-78A1-4304-9C8F-2CC6A7F21D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058" y="832766"/>
            <a:ext cx="8239955" cy="538716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B45B8D-E254-48AE-B05E-461756900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38202"/>
            <a:ext cx="10515600" cy="1500187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</a:rPr>
              <a:t>LF Prevalence in Nigeria: December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0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image001">
            <a:extLst>
              <a:ext uri="{FF2B5EF4-FFF2-40B4-BE49-F238E27FC236}">
                <a16:creationId xmlns:a16="http://schemas.microsoft.com/office/drawing/2014/main" id="{81B840AF-85E1-4EC7-AA6F-FB362FD4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4" y="0"/>
            <a:ext cx="8896351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4849B0-C0C9-4AFF-AE14-60EF049C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8913" y="6376987"/>
            <a:ext cx="5730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16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6722-64F4-4596-9408-B82AA7E8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988" y="435008"/>
            <a:ext cx="7476023" cy="7918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Lymphatic Filariasis - Hispaniola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C77003-5562-48B4-A70B-FE43613A9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11268"/>
              </p:ext>
            </p:extLst>
          </p:nvPr>
        </p:nvGraphicFramePr>
        <p:xfrm>
          <a:off x="9800124" y="2057400"/>
          <a:ext cx="2046038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0A2C271-8DDA-402D-B551-52C2D0AEE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336109"/>
              </p:ext>
            </p:extLst>
          </p:nvPr>
        </p:nvGraphicFramePr>
        <p:xfrm>
          <a:off x="403060" y="2025062"/>
          <a:ext cx="2123660" cy="380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F26B38-9347-4F85-889F-627BD1BAA86C}"/>
              </a:ext>
            </a:extLst>
          </p:cNvPr>
          <p:cNvSpPr txBox="1"/>
          <p:nvPr/>
        </p:nvSpPr>
        <p:spPr>
          <a:xfrm>
            <a:off x="4306011" y="1661845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LF baseline mapping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567F7-ABAE-41D3-B01E-E2ECBA556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300" y="2223207"/>
            <a:ext cx="6239022" cy="3407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349626-71CD-45D8-A95D-66941689D5CB}"/>
              </a:ext>
            </a:extLst>
          </p:cNvPr>
          <p:cNvSpPr txBox="1"/>
          <p:nvPr/>
        </p:nvSpPr>
        <p:spPr>
          <a:xfrm>
            <a:off x="719859" y="1564057"/>
            <a:ext cx="149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million people at risk.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6D1C5-B46C-4A16-8225-142C505ECEDC}"/>
              </a:ext>
            </a:extLst>
          </p:cNvPr>
          <p:cNvSpPr txBox="1"/>
          <p:nvPr/>
        </p:nvSpPr>
        <p:spPr>
          <a:xfrm>
            <a:off x="10454355" y="1440287"/>
            <a:ext cx="1391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258,808 people at risk.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F2C777-0025-4540-953C-8EF8FB1A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8913" y="6376987"/>
            <a:ext cx="5730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16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6722-64F4-4596-9408-B82AA7E8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860" y="462754"/>
            <a:ext cx="6866606" cy="79183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Lymphatic Filariasis - Hispaniola</a:t>
            </a:r>
            <a:endParaRPr lang="en-US" sz="40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C77003-5562-48B4-A70B-FE43613A9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57741"/>
              </p:ext>
            </p:extLst>
          </p:nvPr>
        </p:nvGraphicFramePr>
        <p:xfrm>
          <a:off x="9681482" y="2010057"/>
          <a:ext cx="2046038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0A2C271-8DDA-402D-B551-52C2D0AEE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506526"/>
              </p:ext>
            </p:extLst>
          </p:nvPr>
        </p:nvGraphicFramePr>
        <p:xfrm>
          <a:off x="433184" y="2014511"/>
          <a:ext cx="2123660" cy="380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F26B38-9347-4F85-889F-627BD1BAA86C}"/>
              </a:ext>
            </a:extLst>
          </p:cNvPr>
          <p:cNvSpPr txBox="1"/>
          <p:nvPr/>
        </p:nvSpPr>
        <p:spPr>
          <a:xfrm>
            <a:off x="4290363" y="170825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LF MDA Status, Dec 2018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B0C086-5966-4AD2-8A21-E65BF7D52F8D}"/>
              </a:ext>
            </a:extLst>
          </p:cNvPr>
          <p:cNvGrpSpPr/>
          <p:nvPr/>
        </p:nvGrpSpPr>
        <p:grpSpPr>
          <a:xfrm>
            <a:off x="1792761" y="3731964"/>
            <a:ext cx="685800" cy="369332"/>
            <a:chOff x="1925392" y="3805451"/>
            <a:chExt cx="914400" cy="4924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4CD0EA-DD3B-4E22-B658-4FD2AA74033E}"/>
                </a:ext>
              </a:extLst>
            </p:cNvPr>
            <p:cNvSpPr txBox="1"/>
            <p:nvPr/>
          </p:nvSpPr>
          <p:spPr>
            <a:xfrm>
              <a:off x="1925392" y="3805451"/>
              <a:ext cx="914400" cy="492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84%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0E502BF-AA4F-4DA3-A132-48D02FF86702}"/>
                </a:ext>
              </a:extLst>
            </p:cNvPr>
            <p:cNvCxnSpPr/>
            <p:nvPr/>
          </p:nvCxnSpPr>
          <p:spPr>
            <a:xfrm>
              <a:off x="2692794" y="3872552"/>
              <a:ext cx="0" cy="36576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DD17C1-2DD8-4184-AD2B-BBF7B13145CC}"/>
              </a:ext>
            </a:extLst>
          </p:cNvPr>
          <p:cNvGrpSpPr/>
          <p:nvPr/>
        </p:nvGrpSpPr>
        <p:grpSpPr>
          <a:xfrm>
            <a:off x="11027025" y="3459375"/>
            <a:ext cx="685800" cy="369332"/>
            <a:chOff x="11028528" y="3532327"/>
            <a:chExt cx="914400" cy="4924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E59A1E-ED37-474F-8B74-131FF2E66D39}"/>
                </a:ext>
              </a:extLst>
            </p:cNvPr>
            <p:cNvSpPr txBox="1"/>
            <p:nvPr/>
          </p:nvSpPr>
          <p:spPr>
            <a:xfrm>
              <a:off x="11028528" y="3532327"/>
              <a:ext cx="914400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100%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2689550-83D8-45C5-80AE-6E15953DFFE9}"/>
                </a:ext>
              </a:extLst>
            </p:cNvPr>
            <p:cNvCxnSpPr/>
            <p:nvPr/>
          </p:nvCxnSpPr>
          <p:spPr>
            <a:xfrm>
              <a:off x="11942928" y="3568871"/>
              <a:ext cx="0" cy="36576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F453088-399B-4989-AD52-E0F1843F2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113" y="2223845"/>
            <a:ext cx="6239022" cy="3391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D35BEE-68B1-41B4-AFB1-8A6023E94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8913" y="6376987"/>
            <a:ext cx="5730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28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778" y="492682"/>
            <a:ext cx="7930272" cy="528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81292" y="2649698"/>
            <a:ext cx="31350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Hope Group</a:t>
            </a:r>
          </a:p>
          <a:p>
            <a:r>
              <a:rPr lang="en-US" dirty="0">
                <a:latin typeface="+mj-lt"/>
              </a:rPr>
              <a:t>(Jos, Nigeria)</a:t>
            </a:r>
          </a:p>
          <a:p>
            <a:endParaRPr lang="en-US" sz="3600" dirty="0">
              <a:latin typeface="+mj-lt"/>
            </a:endParaRPr>
          </a:p>
          <a:p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John </a:t>
            </a:r>
            <a:r>
              <a:rPr lang="en-US" sz="3600" dirty="0" err="1">
                <a:latin typeface="+mj-lt"/>
              </a:rPr>
              <a:t>Umaru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3831A-599D-4A23-BAF9-78FB8404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8913" y="6376987"/>
            <a:ext cx="5730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5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C226CEA-0CA5-46FB-B74B-3E2EBF35E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72" y="272595"/>
            <a:ext cx="6864760" cy="492387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D8A0A-5376-4B95-B06F-134347E74579}"/>
              </a:ext>
            </a:extLst>
          </p:cNvPr>
          <p:cNvSpPr txBox="1"/>
          <p:nvPr/>
        </p:nvSpPr>
        <p:spPr>
          <a:xfrm>
            <a:off x="156120" y="232508"/>
            <a:ext cx="4995744" cy="64022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Integrating Mental Health Care with LF Morbidity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pilot project in Leogane, Haiti in collaboration with Hôpital Ste. Croix &amp; Univ. of Notre Dame.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Evaluate the effect of delivering Chronic Disease Self-Management (CDSM) curriculum to Hope Clubs.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CDSM trains people living with chronic disease to facilitate group education and skill building sessions; strengthens internal locus of control, self-confidence, and skills like health literacy.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CDSM sessions for intervention arm expected to start Sept. 2019.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39ABD-9A2D-4C86-A19E-304ECEE3C562}"/>
              </a:ext>
            </a:extLst>
          </p:cNvPr>
          <p:cNvSpPr/>
          <p:nvPr/>
        </p:nvSpPr>
        <p:spPr>
          <a:xfrm>
            <a:off x="5746595" y="5226126"/>
            <a:ext cx="5538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20% of LF patients met criteria for depression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Obindo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2017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PLoSNTD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70C6DD-1317-4095-8535-8E3BC0687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8913" y="6376987"/>
            <a:ext cx="5730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48249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9FA74D451B3D459666B6E128CD9D65" ma:contentTypeVersion="15" ma:contentTypeDescription="Create a new document." ma:contentTypeScope="" ma:versionID="32effaa0840f3ec8e5a7c770b8f2d3f2">
  <xsd:schema xmlns:xsd="http://www.w3.org/2001/XMLSchema" xmlns:xs="http://www.w3.org/2001/XMLSchema" xmlns:p="http://schemas.microsoft.com/office/2006/metadata/properties" xmlns:ns3="a7b96f27-8873-4f24-b082-3dfe9a4a880b" xmlns:ns4="23363d63-653c-4627-96ea-5d7449ec6602" targetNamespace="http://schemas.microsoft.com/office/2006/metadata/properties" ma:root="true" ma:fieldsID="111bbacab4317eb57ee4a16ec782f77a" ns3:_="" ns4:_="">
    <xsd:import namespace="a7b96f27-8873-4f24-b082-3dfe9a4a880b"/>
    <xsd:import namespace="23363d63-653c-4627-96ea-5d7449ec660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96f27-8873-4f24-b082-3dfe9a4a88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63d63-653c-4627-96ea-5d7449ec66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FA22B8-26EF-4C94-8EEB-BE9776D247EC}">
  <ds:schemaRefs>
    <ds:schemaRef ds:uri="http://schemas.microsoft.com/office/2006/documentManagement/types"/>
    <ds:schemaRef ds:uri="a7b96f27-8873-4f24-b082-3dfe9a4a880b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3363d63-653c-4627-96ea-5d7449ec6602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CD8CD7-1BD3-4145-BEAC-E616DF649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b96f27-8873-4f24-b082-3dfe9a4a880b"/>
    <ds:schemaRef ds:uri="23363d63-653c-4627-96ea-5d7449ec66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B05BEE-CECA-43E5-8CA0-1147213A04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295</Words>
  <Application>Microsoft Office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Goudy Old Style</vt:lpstr>
      <vt:lpstr>Wingdings</vt:lpstr>
      <vt:lpstr>Office Theme</vt:lpstr>
      <vt:lpstr>1_Office Theme</vt:lpstr>
      <vt:lpstr>Banded</vt:lpstr>
      <vt:lpstr>Rapid Fire updates from selected partners (achievements and current issues)</vt:lpstr>
      <vt:lpstr>Lymphatic Filariasis Elimination Program</vt:lpstr>
      <vt:lpstr>PowerPoint Presentation</vt:lpstr>
      <vt:lpstr>PowerPoint Presentation</vt:lpstr>
      <vt:lpstr>Lymphatic Filariasis - Hispaniola</vt:lpstr>
      <vt:lpstr>Lymphatic Filariasis - Hispaniola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Lymphatic Filariasis Elimination Program</dc:title>
  <dc:creator>Dean Sienko</dc:creator>
  <cp:lastModifiedBy>Debbie Jackson-Cole</cp:lastModifiedBy>
  <cp:revision>7</cp:revision>
  <dcterms:created xsi:type="dcterms:W3CDTF">2019-09-13T15:29:57Z</dcterms:created>
  <dcterms:modified xsi:type="dcterms:W3CDTF">2019-09-17T15:42:30Z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0x010100829FA74D451B3D459666B6E128CD9D65</vt:lpwstr>
  </property>
</Properties>
</file>