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1" r:id="rId3"/>
    <p:sldId id="262" r:id="rId4"/>
    <p:sldId id="264" r:id="rId5"/>
    <p:sldId id="269" r:id="rId6"/>
    <p:sldId id="265" r:id="rId7"/>
    <p:sldId id="270" r:id="rId8"/>
    <p:sldId id="263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649C"/>
    <a:srgbClr val="5F1753"/>
    <a:srgbClr val="862175"/>
    <a:srgbClr val="005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94601" autoAdjust="0"/>
  </p:normalViewPr>
  <p:slideViewPr>
    <p:cSldViewPr>
      <p:cViewPr varScale="1">
        <p:scale>
          <a:sx n="60" d="100"/>
          <a:sy n="60" d="100"/>
        </p:scale>
        <p:origin x="138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A2D9B-B591-4B5F-AC9D-F7E7AFC5EA3D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0D51E-246E-4637-B11F-B8663A2CE9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118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63ADD6-42BD-4EEE-8CF5-DC2CBA41E5DA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1C0E4-7067-4378-89AF-3AF6A729F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811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1C0E4-7067-4378-89AF-3AF6A729F84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143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190" y="23383"/>
            <a:ext cx="3899592" cy="106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-8792" y="6096000"/>
            <a:ext cx="9144000" cy="152400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New Logo- one lin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4864" y="6327648"/>
            <a:ext cx="1938655" cy="5303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y background.tiff"/>
          <p:cNvPicPr>
            <a:picLocks noChangeAspect="1"/>
          </p:cNvPicPr>
          <p:nvPr userDrawn="1"/>
        </p:nvPicPr>
        <p:blipFill>
          <a:blip r:embed="rId13">
            <a:alphaModFix amt="34000"/>
          </a:blip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B6BC7-E638-4B60-A5E0-63813FD75360}" type="datetimeFigureOut">
              <a:rPr lang="en-US" smtClean="0"/>
              <a:pPr/>
              <a:t>9/17/2019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14D87-1A21-4903-BD3E-1C350ACC9C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4.wmf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ctrTitle"/>
          </p:nvPr>
        </p:nvSpPr>
        <p:spPr>
          <a:xfrm>
            <a:off x="762000" y="1752600"/>
            <a:ext cx="7772400" cy="1752600"/>
          </a:xfrm>
        </p:spPr>
        <p:txBody>
          <a:bodyPr>
            <a:normAutofit/>
          </a:bodyPr>
          <a:lstStyle/>
          <a:p>
            <a:r>
              <a:rPr lang="en-US" sz="5400" b="1" dirty="0">
                <a:cs typeface="Arial"/>
              </a:rPr>
              <a:t>Rapid fire LF updates</a:t>
            </a:r>
          </a:p>
        </p:txBody>
      </p:sp>
      <p:sp>
        <p:nvSpPr>
          <p:cNvPr id="14" name="Subtitle 13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819400"/>
          </a:xfrm>
        </p:spPr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Abdel Direny, MD-MPH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 Technical Advisor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LF NGDO Networking meeting</a:t>
            </a:r>
          </a:p>
          <a:p>
            <a:pPr algn="l"/>
            <a:r>
              <a:rPr lang="en-US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Liverpool, September 2019</a:t>
            </a:r>
          </a:p>
          <a:p>
            <a:pPr algn="l"/>
            <a:endParaRPr lang="en-US" sz="2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tx1"/>
              </a:solidFill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A9B75BB-944B-47AF-B1E1-747CCE840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726D8F4-AEE2-4F58-9645-565D3802D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/>
              <a:t>Denominator concerns</a:t>
            </a:r>
          </a:p>
          <a:p>
            <a:r>
              <a:rPr lang="en-US" dirty="0"/>
              <a:t>Security issues / </a:t>
            </a:r>
            <a:r>
              <a:rPr lang="en-US"/>
              <a:t>Civil unrest</a:t>
            </a:r>
            <a:endParaRPr lang="en-US" dirty="0"/>
          </a:p>
          <a:p>
            <a:r>
              <a:rPr lang="en-US" dirty="0"/>
              <a:t>Hard-to-reach populations</a:t>
            </a:r>
          </a:p>
          <a:p>
            <a:r>
              <a:rPr lang="en-US" dirty="0"/>
              <a:t>Pre-TAS and TAS failures after &gt; 5 rounds of MDA</a:t>
            </a:r>
          </a:p>
          <a:p>
            <a:r>
              <a:rPr lang="en-US" dirty="0"/>
              <a:t>Cross-border surveillance</a:t>
            </a:r>
          </a:p>
          <a:p>
            <a:r>
              <a:rPr lang="en-US" dirty="0"/>
              <a:t>Lack of funding for MMDP</a:t>
            </a:r>
          </a:p>
        </p:txBody>
      </p:sp>
      <p:pic>
        <p:nvPicPr>
          <p:cNvPr id="8" name="Picture 7" descr="RTI_653_1in_tranPA">
            <a:extLst>
              <a:ext uri="{FF2B5EF4-FFF2-40B4-BE49-F238E27FC236}">
                <a16:creationId xmlns:a16="http://schemas.microsoft.com/office/drawing/2014/main" id="{338C460C-691B-464D-BF31-5546C94CF4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0" name="Rectangle 9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7506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516DC-1955-4A64-9B33-6DA496AB8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140D7-387B-43D0-9DEA-7A57C55A2D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6600" dirty="0"/>
              <a:t>Thank you</a:t>
            </a:r>
          </a:p>
        </p:txBody>
      </p:sp>
      <p:pic>
        <p:nvPicPr>
          <p:cNvPr id="6" name="Picture 5" descr="RTI_653_1in_tranPA">
            <a:extLst>
              <a:ext uri="{FF2B5EF4-FFF2-40B4-BE49-F238E27FC236}">
                <a16:creationId xmlns:a16="http://schemas.microsoft.com/office/drawing/2014/main" id="{00F5B4FE-B601-4E6E-996A-722EC18DFC9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8" name="Rectangle 7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058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Vision and Mission statement</a:t>
            </a:r>
            <a:endParaRPr lang="en-US" b="1" dirty="0"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IMA’s Vision</a:t>
            </a:r>
            <a:r>
              <a:rPr lang="en-US" dirty="0"/>
              <a:t>: Health, healing and well-being for all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b="1" dirty="0"/>
              <a:t>IMA’s Mission</a:t>
            </a:r>
            <a:r>
              <a:rPr lang="en-US" dirty="0"/>
              <a:t>: To build healthier communities by collaborating with key partners to serve vulnerable people </a:t>
            </a:r>
          </a:p>
          <a:p>
            <a:pPr marL="0" indent="0" algn="ctr">
              <a:buNone/>
            </a:pPr>
            <a:endParaRPr lang="en-US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RTI_653_1in_tranPA">
            <a:extLst>
              <a:ext uri="{FF2B5EF4-FFF2-40B4-BE49-F238E27FC236}">
                <a16:creationId xmlns:a16="http://schemas.microsoft.com/office/drawing/2014/main" id="{F4B41368-6F93-4491-AFD2-66BA83B5FCE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4840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Group 6"/>
          <p:cNvGrpSpPr/>
          <p:nvPr/>
        </p:nvGrpSpPr>
        <p:grpSpPr>
          <a:xfrm>
            <a:off x="0" y="6073032"/>
            <a:ext cx="9144000" cy="765807"/>
            <a:chOff x="0" y="6092193"/>
            <a:chExt cx="9144000" cy="765807"/>
          </a:xfrm>
        </p:grpSpPr>
        <p:sp>
          <p:nvSpPr>
            <p:cNvPr id="8" name="Rectangle 7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80841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Countries covered</a:t>
            </a:r>
          </a:p>
        </p:txBody>
      </p:sp>
      <p:pic>
        <p:nvPicPr>
          <p:cNvPr id="3" name="Content Placeholder 2" descr="Haitimap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357" r="-729" b="-4959"/>
          <a:stretch/>
        </p:blipFill>
        <p:spPr>
          <a:xfrm>
            <a:off x="457200" y="1447800"/>
            <a:ext cx="4211500" cy="3321394"/>
          </a:xfrm>
        </p:spPr>
      </p:pic>
      <p:pic>
        <p:nvPicPr>
          <p:cNvPr id="7" name="Picture 6" descr="RTI_653_1in_tranPA">
            <a:extLst>
              <a:ext uri="{FF2B5EF4-FFF2-40B4-BE49-F238E27FC236}">
                <a16:creationId xmlns:a16="http://schemas.microsoft.com/office/drawing/2014/main" id="{AEF848E4-06FF-455C-8C93-99E300E971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Group 7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9" name="Rectangle 8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IMA logo_horizontal_highr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  <p:pic>
        <p:nvPicPr>
          <p:cNvPr id="14" name="Content Placeholder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615655"/>
            <a:ext cx="3429000" cy="7232945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6143E79-FEF8-4ECC-80BD-51E928C30E87}"/>
              </a:ext>
            </a:extLst>
          </p:cNvPr>
          <p:cNvSpPr/>
          <p:nvPr/>
        </p:nvSpPr>
        <p:spPr>
          <a:xfrm>
            <a:off x="1676400" y="4953000"/>
            <a:ext cx="13716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Haïti</a:t>
            </a:r>
            <a:endParaRPr lang="en-US" sz="2400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6555569-B792-49D1-A8F8-162E665BF20E}"/>
              </a:ext>
            </a:extLst>
          </p:cNvPr>
          <p:cNvSpPr/>
          <p:nvPr/>
        </p:nvSpPr>
        <p:spPr>
          <a:xfrm>
            <a:off x="6934200" y="5410200"/>
            <a:ext cx="1447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Tanzania</a:t>
            </a:r>
          </a:p>
        </p:txBody>
      </p:sp>
    </p:spTree>
    <p:extLst>
      <p:ext uri="{BB962C8B-B14F-4D97-AF65-F5344CB8AC3E}">
        <p14:creationId xmlns:p14="http://schemas.microsoft.com/office/powerpoint/2010/main" val="2999977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A9E865-CC93-49BB-B684-E2BA04C8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Key LF activities in FY19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BD33C-B116-498E-A774-8A31E145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MDA</a:t>
            </a:r>
          </a:p>
          <a:p>
            <a:pPr marL="0" indent="0">
              <a:buNone/>
            </a:pPr>
            <a:endParaRPr lang="en-US" sz="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/>
              <a:t>Haiti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12 districts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83 % of supported </a:t>
            </a:r>
          </a:p>
          <a:p>
            <a:pPr marL="0" indent="0">
              <a:buNone/>
            </a:pPr>
            <a:r>
              <a:rPr lang="en-US" sz="2800" dirty="0"/>
              <a:t>districts achieved </a:t>
            </a:r>
          </a:p>
          <a:p>
            <a:pPr marL="0" indent="0">
              <a:buNone/>
            </a:pPr>
            <a:r>
              <a:rPr lang="en-US" sz="2800" dirty="0"/>
              <a:t>effective EPI coverage</a:t>
            </a:r>
          </a:p>
          <a:p>
            <a:pPr marL="0" indent="0">
              <a:buNone/>
            </a:pPr>
            <a:endParaRPr lang="en-US" sz="11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RTI_653_1in_tranPA">
            <a:extLst>
              <a:ext uri="{FF2B5EF4-FFF2-40B4-BE49-F238E27FC236}">
                <a16:creationId xmlns:a16="http://schemas.microsoft.com/office/drawing/2014/main" id="{F14BB374-EC7D-4267-809F-CACF6EBACB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1" name="Rectangle 10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  <p:pic>
        <p:nvPicPr>
          <p:cNvPr id="2" name="Picture 1" descr="RS2362_ACH_8026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00200"/>
            <a:ext cx="5248060" cy="3489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442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D7A9E865-CC93-49BB-B684-E2BA04C87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Key LF activities in FY19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07BD33C-B116-498E-A774-8A31E145BD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2743200" cy="3306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MDA</a:t>
            </a:r>
            <a:endParaRPr lang="en-US" sz="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/>
              <a:t>Tanzania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800" dirty="0"/>
              <a:t>9 districts (MDA is ongoing)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 descr="RTI_653_1in_tranPA">
            <a:extLst>
              <a:ext uri="{FF2B5EF4-FFF2-40B4-BE49-F238E27FC236}">
                <a16:creationId xmlns:a16="http://schemas.microsoft.com/office/drawing/2014/main" id="{F14BB374-EC7D-4267-809F-CACF6EBACB93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1" name="Rectangle 10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  <p:pic>
        <p:nvPicPr>
          <p:cNvPr id="2" name="Picture 1" descr="RS201_tanzania-2016-jeffrey-ima25235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00200"/>
            <a:ext cx="5953264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97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73B40A-2BDC-4327-9D8C-FD46CBB4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Key LF activities in FY19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6E1EF-0372-4C52-A8E4-73EF3A56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6705600" cy="4708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Pre-TAS, TAS1, TAS2, coverage survey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Haiti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C0FCB-AEE5-4863-B931-C63576CBCE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0" b="24579"/>
          <a:stretch/>
        </p:blipFill>
        <p:spPr bwMode="auto">
          <a:xfrm>
            <a:off x="3276600" y="2057400"/>
            <a:ext cx="5791200" cy="37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2" name="Rectangle 11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 logo_horizontal_highr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28194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Pre-TAS: 8 IUs </a:t>
            </a:r>
          </a:p>
          <a:p>
            <a:r>
              <a:rPr lang="en-US" dirty="0"/>
              <a:t>(3 IUs passed; 5 IUs failed)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72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BB73B40A-2BDC-4327-9D8C-FD46CBB4D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Key LF activities in FY19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3B6E1EF-0372-4C52-A8E4-73EF3A5614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143000"/>
            <a:ext cx="8229600" cy="4708525"/>
          </a:xfr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Pre-TAS, TAS1, TAS2, coverage survey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r>
              <a:rPr lang="en-US" sz="2800" b="1" dirty="0"/>
              <a:t>Tanzania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6EC0FCB-AEE5-4863-B931-C63576CBCE88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0" b="24579"/>
          <a:stretch/>
        </p:blipFill>
        <p:spPr bwMode="auto">
          <a:xfrm>
            <a:off x="3276600" y="2057400"/>
            <a:ext cx="5791200" cy="3754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roup 9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2" name="Rectangle 11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Picture 15" descr="IMA logo_horizontal_highr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228600" y="2743200"/>
            <a:ext cx="3048000" cy="2862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Pre-TAS: 10 IUs, 9 IUs passed, 1 IU failed</a:t>
            </a:r>
          </a:p>
          <a:p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TAS1: 9 EUs, all EUs passed and stopped MDA </a:t>
            </a:r>
          </a:p>
          <a:p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TAS2: 20 EUs, all EUs passed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TAS3: 6 EUs, all EUs passed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33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566CE4D-90FB-49A2-BE9A-222ADBCC3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4000" b="1" dirty="0"/>
              <a:t>      Activities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CDCBD6A-C184-46B6-8299-4EB2F3904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20617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6200" dirty="0"/>
              <a:t>Training (CDDs, MOH)</a:t>
            </a:r>
          </a:p>
          <a:p>
            <a:r>
              <a:rPr lang="en-US" sz="6200" dirty="0"/>
              <a:t>Microplanning</a:t>
            </a:r>
          </a:p>
          <a:p>
            <a:r>
              <a:rPr lang="en-US" sz="6200" dirty="0"/>
              <a:t>Social mobilization (press conference, radio &amp;TV spots, banners, flyers, </a:t>
            </a:r>
            <a:r>
              <a:rPr lang="en-US" sz="6200" dirty="0" err="1"/>
              <a:t>etc</a:t>
            </a:r>
            <a:r>
              <a:rPr lang="en-US" sz="6200" dirty="0"/>
              <a:t>….)</a:t>
            </a:r>
          </a:p>
          <a:p>
            <a:r>
              <a:rPr lang="en-US" sz="6200" dirty="0"/>
              <a:t>MDA (supervision, data collection)</a:t>
            </a:r>
          </a:p>
          <a:p>
            <a:r>
              <a:rPr lang="en-US" sz="6200" dirty="0"/>
              <a:t>Supervisor’s coverage tool (SCT)</a:t>
            </a:r>
          </a:p>
          <a:p>
            <a:r>
              <a:rPr lang="en-US" sz="6200" dirty="0"/>
              <a:t>Monitoring and Evaluation</a:t>
            </a:r>
          </a:p>
          <a:p>
            <a:pPr lvl="1"/>
            <a:r>
              <a:rPr lang="en-US" sz="6200" dirty="0"/>
              <a:t>Pre-TAS</a:t>
            </a:r>
          </a:p>
          <a:p>
            <a:pPr lvl="1"/>
            <a:r>
              <a:rPr lang="en-US" sz="6200" dirty="0"/>
              <a:t>TAS (TAS1, TAS2)</a:t>
            </a:r>
          </a:p>
          <a:p>
            <a:pPr lvl="1"/>
            <a:r>
              <a:rPr lang="en-US" sz="6200" dirty="0"/>
              <a:t>Coverage survey</a:t>
            </a:r>
          </a:p>
          <a:p>
            <a:r>
              <a:rPr lang="en-US" sz="6200" dirty="0"/>
              <a:t>Dossier development</a:t>
            </a:r>
          </a:p>
          <a:p>
            <a:r>
              <a:rPr lang="en-US" sz="6200" dirty="0"/>
              <a:t>Operational research </a:t>
            </a:r>
          </a:p>
          <a:p>
            <a:pPr lvl="1"/>
            <a:r>
              <a:rPr lang="en-US" sz="6200" dirty="0"/>
              <a:t>IDA trial</a:t>
            </a:r>
          </a:p>
          <a:p>
            <a:pPr lvl="1"/>
            <a:r>
              <a:rPr lang="en-US" sz="6200" dirty="0"/>
              <a:t>Positive case follow up during TAS</a:t>
            </a:r>
          </a:p>
          <a:p>
            <a:r>
              <a:rPr lang="en-US" sz="6200" dirty="0"/>
              <a:t>Advocacy</a:t>
            </a:r>
          </a:p>
          <a:p>
            <a:r>
              <a:rPr lang="en-US" sz="6200" dirty="0"/>
              <a:t>MMDP (Situation analysis, burden assessment</a:t>
            </a:r>
            <a:r>
              <a:rPr lang="en-US" sz="4400" dirty="0"/>
              <a:t>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3B1F94-7BDA-43EF-BC43-8E1DF2CC91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05000"/>
            <a:ext cx="4106657" cy="3124200"/>
          </a:xfrm>
          <a:prstGeom prst="rect">
            <a:avLst/>
          </a:prstGeom>
        </p:spPr>
      </p:pic>
      <p:sp>
        <p:nvSpPr>
          <p:cNvPr id="10" name="Oval 4">
            <a:extLst>
              <a:ext uri="{FF2B5EF4-FFF2-40B4-BE49-F238E27FC236}">
                <a16:creationId xmlns:a16="http://schemas.microsoft.com/office/drawing/2014/main" id="{0ABCA648-880E-4F9F-8543-BDF31A14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1" y="3429000"/>
            <a:ext cx="609600" cy="685800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Oval 4">
            <a:extLst>
              <a:ext uri="{FF2B5EF4-FFF2-40B4-BE49-F238E27FC236}">
                <a16:creationId xmlns:a16="http://schemas.microsoft.com/office/drawing/2014/main" id="{AE52A312-19E3-4CB6-AAA5-901204F299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2494" y="4123273"/>
            <a:ext cx="609600" cy="555089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F929ECD0-43CD-464E-987A-BAA22350B2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5295" y="3124200"/>
            <a:ext cx="764705" cy="694273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3" name="Oval 4">
            <a:extLst>
              <a:ext uri="{FF2B5EF4-FFF2-40B4-BE49-F238E27FC236}">
                <a16:creationId xmlns:a16="http://schemas.microsoft.com/office/drawing/2014/main" id="{D3F10D2D-FED7-4089-AA2B-F24D2085F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2819400"/>
            <a:ext cx="457200" cy="594995"/>
          </a:xfrm>
          <a:prstGeom prst="ellipse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5" name="Rectangle 14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 descr="IMA logo_horizontal_highres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2964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828F350-B61B-4083-800B-2EB6F24C5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Upcoming activities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FD56910-F1DC-46D9-8E6A-5DDCF26B25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70000" lnSpcReduction="20000"/>
          </a:bodyPr>
          <a:lstStyle/>
          <a:p>
            <a:r>
              <a:rPr lang="en-US" sz="4000" dirty="0"/>
              <a:t>MDA (9 districts in TZ, 17 districts in Haiti)</a:t>
            </a:r>
          </a:p>
          <a:p>
            <a:r>
              <a:rPr lang="en-US" sz="4000" dirty="0"/>
              <a:t>Post-MDA coverage survey</a:t>
            </a:r>
          </a:p>
          <a:p>
            <a:r>
              <a:rPr lang="en-US" sz="4000" dirty="0"/>
              <a:t>DSA: pre-TAS, TAS1-TAS2-TAS3</a:t>
            </a:r>
          </a:p>
          <a:p>
            <a:r>
              <a:rPr lang="en-US" sz="4000" dirty="0"/>
              <a:t>Learning activities in failure DSA district</a:t>
            </a:r>
          </a:p>
          <a:p>
            <a:r>
              <a:rPr lang="en-US" sz="4000" dirty="0"/>
              <a:t>IDA implementation</a:t>
            </a:r>
          </a:p>
          <a:p>
            <a:r>
              <a:rPr lang="en-US" sz="4000" dirty="0"/>
              <a:t>Dossier development (review data, narrative write-up)</a:t>
            </a:r>
          </a:p>
          <a:p>
            <a:r>
              <a:rPr lang="en-US" sz="4000" dirty="0"/>
              <a:t>2-3 LF manuscripts</a:t>
            </a:r>
          </a:p>
          <a:p>
            <a:r>
              <a:rPr lang="en-US" sz="4000" dirty="0"/>
              <a:t>Pilot the new WB123 RDT (version 2.0) with support from TFGH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             </a:t>
            </a:r>
          </a:p>
        </p:txBody>
      </p:sp>
      <p:pic>
        <p:nvPicPr>
          <p:cNvPr id="8" name="Picture 7" descr="RTI_653_1in_tranPA">
            <a:extLst>
              <a:ext uri="{FF2B5EF4-FFF2-40B4-BE49-F238E27FC236}">
                <a16:creationId xmlns:a16="http://schemas.microsoft.com/office/drawing/2014/main" id="{FF0097F0-4C7A-4441-AD26-0ED7DD5A0B9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095" y="6294120"/>
            <a:ext cx="941705" cy="609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" name="Group 8"/>
          <p:cNvGrpSpPr/>
          <p:nvPr/>
        </p:nvGrpSpPr>
        <p:grpSpPr>
          <a:xfrm>
            <a:off x="0" y="6092193"/>
            <a:ext cx="9144000" cy="765807"/>
            <a:chOff x="0" y="6092193"/>
            <a:chExt cx="9144000" cy="765807"/>
          </a:xfrm>
        </p:grpSpPr>
        <p:sp>
          <p:nvSpPr>
            <p:cNvPr id="10" name="Rectangle 9"/>
            <p:cNvSpPr/>
            <p:nvPr/>
          </p:nvSpPr>
          <p:spPr>
            <a:xfrm>
              <a:off x="0" y="6096000"/>
              <a:ext cx="9144000" cy="76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5EFF83F-B9AC-4CBB-8185-B272E0BE78FD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81400" y="6186704"/>
              <a:ext cx="914400" cy="640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E8FE002-BD8C-445B-B3BB-5CFDD225A767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05000" y="6092193"/>
              <a:ext cx="1600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Picture 12" descr="RTI_653_1in_tranPA">
              <a:extLst>
                <a:ext uri="{FF2B5EF4-FFF2-40B4-BE49-F238E27FC236}">
                  <a16:creationId xmlns:a16="http://schemas.microsoft.com/office/drawing/2014/main" id="{F4B41368-6F93-4491-AFD2-66BA83B5FCEE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6096000"/>
              <a:ext cx="1219200" cy="762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 descr="IMA logo_horizontal_highres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1200" y="6248400"/>
              <a:ext cx="1708068" cy="4672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620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1706</TotalTime>
  <Words>325</Words>
  <Application>Microsoft Office PowerPoint</Application>
  <PresentationFormat>On-screen Show (4:3)</PresentationFormat>
  <Paragraphs>82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Wingdings</vt:lpstr>
      <vt:lpstr>Office Theme</vt:lpstr>
      <vt:lpstr>Rapid fire LF updates</vt:lpstr>
      <vt:lpstr>Vision and Mission statement</vt:lpstr>
      <vt:lpstr>Countries covered</vt:lpstr>
      <vt:lpstr>Key LF activities in FY19</vt:lpstr>
      <vt:lpstr>Key LF activities in FY19</vt:lpstr>
      <vt:lpstr>Key LF activities in FY19</vt:lpstr>
      <vt:lpstr>Key LF activities in FY19</vt:lpstr>
      <vt:lpstr>      Activities</vt:lpstr>
      <vt:lpstr>Upcoming activities</vt:lpstr>
      <vt:lpstr>Challenges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cglass</dc:creator>
  <cp:lastModifiedBy>Debbie Jackson-Cole</cp:lastModifiedBy>
  <cp:revision>93</cp:revision>
  <dcterms:created xsi:type="dcterms:W3CDTF">2015-09-29T13:21:48Z</dcterms:created>
  <dcterms:modified xsi:type="dcterms:W3CDTF">2019-09-17T15:45:08Z</dcterms:modified>
</cp:coreProperties>
</file>