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60" r:id="rId5"/>
    <p:sldId id="291" r:id="rId6"/>
    <p:sldId id="264" r:id="rId7"/>
    <p:sldId id="276" r:id="rId8"/>
    <p:sldId id="266" r:id="rId9"/>
    <p:sldId id="288" r:id="rId10"/>
    <p:sldId id="286" r:id="rId11"/>
    <p:sldId id="290" r:id="rId12"/>
    <p:sldId id="28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1138"/>
    <a:srgbClr val="800000"/>
    <a:srgbClr val="FFCC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4" autoAdjust="0"/>
    <p:restoredTop sz="93899" autoAdjust="0"/>
  </p:normalViewPr>
  <p:slideViewPr>
    <p:cSldViewPr snapToGrid="0" snapToObjects="1">
      <p:cViewPr varScale="1">
        <p:scale>
          <a:sx n="114" d="100"/>
          <a:sy n="114" d="100"/>
        </p:scale>
        <p:origin x="12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A0715-6EE0-F041-A69F-09E6EE6EAAF9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D78E0-87DB-7346-B78C-8221F244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02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78E57-5B3A-DE4C-9BFB-EE6EBD3D218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BCED-C43D-3848-9A74-DD176BAF7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1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74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39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86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49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Indian Network LF MMDP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566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9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81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69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3197-F6DC-DF4A-BE3F-856B0FD47393}" type="datetime1">
              <a:rPr lang="en-GB" smtClean="0"/>
              <a:t>23/10/2019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D73-5FFF-CE44-AA48-8902D1FB5A6B}" type="datetime1">
              <a:rPr lang="en-GB" smtClean="0"/>
              <a:t>23/10/2019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A3E4-31D0-0249-89A6-7B4D4D1F54B7}" type="datetime1">
              <a:rPr lang="en-GB" smtClean="0"/>
              <a:t>23/10/2019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52E7-470A-B540-A8ED-45D1D80748D9}" type="datetime1">
              <a:rPr lang="en-GB" smtClean="0"/>
              <a:t>23/10/2019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A4DC-E1B1-EA4F-82AA-7D181D70BEDC}" type="datetime1">
              <a:rPr lang="en-GB" smtClean="0"/>
              <a:t>23/10/2019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73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901E-AB39-C24F-84E9-C84AE24DF0E2}" type="datetime1">
              <a:rPr lang="en-GB" smtClean="0"/>
              <a:t>23/10/2019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8694-4059-2948-A306-489BCA7A2EB1}" type="datetime1">
              <a:rPr lang="en-GB" smtClean="0"/>
              <a:t>23/10/2019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E8851-D240-F949-A4E3-C7B5092061C1}" type="datetime1">
              <a:rPr lang="en-GB" smtClean="0"/>
              <a:t>23/10/2019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438E-6C7C-1344-A68A-35C17C20453C}" type="datetime1">
              <a:rPr lang="en-GB" smtClean="0"/>
              <a:t>23/10/2019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0E461-C71C-A740-A571-0D7ED4FD6899}" type="datetime1">
              <a:rPr lang="en-GB" smtClean="0"/>
              <a:t>23/10/2019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A060-FEBD-FF4D-988C-9C203D223F3E}" type="datetime1">
              <a:rPr lang="en-GB" smtClean="0"/>
              <a:t>23/10/2019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F31C-5AC5-554B-BACE-CCFC47882923}" type="datetime1">
              <a:rPr lang="en-GB" smtClean="0"/>
              <a:t>23/10/2019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g"/><Relationship Id="rId3" Type="http://schemas.openxmlformats.org/officeDocument/2006/relationships/image" Target="../media/image1.tif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jpg"/><Relationship Id="rId5" Type="http://schemas.openxmlformats.org/officeDocument/2006/relationships/image" Target="../media/image2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C23607-4B48-43E7-A3F4-A680254A8570}"/>
              </a:ext>
            </a:extLst>
          </p:cNvPr>
          <p:cNvSpPr txBox="1"/>
          <p:nvPr/>
        </p:nvSpPr>
        <p:spPr>
          <a:xfrm>
            <a:off x="1759997" y="4208480"/>
            <a:ext cx="6073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Dr Louise Kelly-Hope, Chair LF NDGO Group</a:t>
            </a:r>
          </a:p>
          <a:p>
            <a:pPr algn="ctr"/>
            <a:endParaRPr lang="en-GB" sz="400" b="1" dirty="0">
              <a:solidFill>
                <a:srgbClr val="761138"/>
              </a:solidFill>
            </a:endParaRPr>
          </a:p>
          <a:p>
            <a:pPr algn="ctr"/>
            <a:endParaRPr lang="en-GB" sz="400" b="1" dirty="0">
              <a:solidFill>
                <a:srgbClr val="761138"/>
              </a:solidFill>
            </a:endParaRPr>
          </a:p>
          <a:p>
            <a:endParaRPr lang="en-GB" sz="400" b="1" dirty="0">
              <a:solidFill>
                <a:srgbClr val="0070C0"/>
              </a:solidFill>
            </a:endParaRPr>
          </a:p>
          <a:p>
            <a:endParaRPr lang="en-GB" sz="2000" b="1" dirty="0">
              <a:solidFill>
                <a:srgbClr val="0070C0"/>
              </a:solidFill>
            </a:endParaRPr>
          </a:p>
          <a:p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D3645B-970F-45D9-813B-FB8CE29F689C}"/>
              </a:ext>
            </a:extLst>
          </p:cNvPr>
          <p:cNvSpPr/>
          <p:nvPr/>
        </p:nvSpPr>
        <p:spPr>
          <a:xfrm>
            <a:off x="737483" y="2020285"/>
            <a:ext cx="7762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611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Lymphatic Filariasis (LF)</a:t>
            </a:r>
          </a:p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611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Non-Governmental Development Group (NGDO)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BCB078-1E82-4CFF-BC77-9C10F3B4FDF0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F5352-385F-48EA-9F0A-D81CACD03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1978"/>
            <a:ext cx="9144000" cy="9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6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06441" y="1714218"/>
            <a:ext cx="7180474" cy="38947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1D9A1-F096-432D-8943-CCA22C2E4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156806"/>
            <a:ext cx="8053503" cy="69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31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7540" y="662590"/>
            <a:ext cx="4857750" cy="3429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LF NDGO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3AB66-7A14-41CF-8F52-4F229225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1978"/>
            <a:ext cx="9144000" cy="916022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DC9F7CF-1C9D-4C1D-AC66-00782201B258}"/>
              </a:ext>
            </a:extLst>
          </p:cNvPr>
          <p:cNvSpPr txBox="1">
            <a:spLocks noChangeArrowheads="1"/>
          </p:cNvSpPr>
          <p:nvPr/>
        </p:nvSpPr>
        <p:spPr>
          <a:xfrm>
            <a:off x="507832" y="1479430"/>
            <a:ext cx="8039268" cy="499412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AU" sz="2000" b="1" dirty="0"/>
              <a:t>Aim</a:t>
            </a:r>
            <a:r>
              <a:rPr lang="en-AU" sz="2000" dirty="0"/>
              <a:t> of facilitating integration and collaboration among NGDOs supporting LF elimination  </a:t>
            </a:r>
            <a:endParaRPr lang="en-GB" sz="2000" dirty="0"/>
          </a:p>
          <a:p>
            <a:pPr marL="0" lvl="0" indent="0">
              <a:buNone/>
            </a:pPr>
            <a:endParaRPr lang="en-GB" sz="1800" dirty="0"/>
          </a:p>
          <a:p>
            <a:r>
              <a:rPr lang="en-AU" sz="2000" b="1" dirty="0"/>
              <a:t>Objectives:</a:t>
            </a:r>
          </a:p>
          <a:p>
            <a:endParaRPr lang="en-GB" sz="500" b="1" dirty="0"/>
          </a:p>
          <a:p>
            <a:pPr lvl="1">
              <a:lnSpc>
                <a:spcPct val="80000"/>
              </a:lnSpc>
              <a:spcBef>
                <a:spcPts val="300"/>
              </a:spcBef>
            </a:pPr>
            <a:r>
              <a:rPr lang="en-AU" sz="1800" dirty="0"/>
              <a:t>To serve as a forum for </a:t>
            </a:r>
            <a:r>
              <a:rPr lang="en-AU" sz="1800" u="sng" dirty="0">
                <a:solidFill>
                  <a:srgbClr val="761138"/>
                </a:solidFill>
              </a:rPr>
              <a:t>information sharing, collaboration</a:t>
            </a:r>
            <a:r>
              <a:rPr lang="en-AU" sz="1800" dirty="0"/>
              <a:t>, and </a:t>
            </a:r>
            <a:r>
              <a:rPr lang="en-AU" sz="1800" u="sng" dirty="0">
                <a:solidFill>
                  <a:srgbClr val="761138"/>
                </a:solidFill>
              </a:rPr>
              <a:t>communication</a:t>
            </a:r>
          </a:p>
          <a:p>
            <a:pPr lvl="1">
              <a:lnSpc>
                <a:spcPct val="80000"/>
              </a:lnSpc>
              <a:spcBef>
                <a:spcPts val="300"/>
              </a:spcBef>
            </a:pPr>
            <a:endParaRPr lang="en-GB" sz="1400" dirty="0"/>
          </a:p>
          <a:p>
            <a:pPr lvl="1">
              <a:lnSpc>
                <a:spcPct val="80000"/>
              </a:lnSpc>
              <a:spcBef>
                <a:spcPts val="300"/>
              </a:spcBef>
            </a:pPr>
            <a:r>
              <a:rPr lang="en-AU" sz="1800" dirty="0"/>
              <a:t>To provide LF </a:t>
            </a:r>
            <a:r>
              <a:rPr lang="en-AU" sz="1800" u="sng" dirty="0">
                <a:solidFill>
                  <a:srgbClr val="761138"/>
                </a:solidFill>
              </a:rPr>
              <a:t>technical input, on tools, resources, meetings, workshops</a:t>
            </a:r>
            <a:r>
              <a:rPr lang="en-AU" sz="1800" dirty="0"/>
              <a:t>, other important initiatives</a:t>
            </a:r>
            <a:endParaRPr lang="en-GB" sz="1800" dirty="0"/>
          </a:p>
          <a:p>
            <a:pPr lvl="1">
              <a:lnSpc>
                <a:spcPct val="80000"/>
              </a:lnSpc>
              <a:spcBef>
                <a:spcPts val="300"/>
              </a:spcBef>
            </a:pPr>
            <a:endParaRPr lang="en-AU" sz="1400" dirty="0"/>
          </a:p>
          <a:p>
            <a:pPr lvl="1">
              <a:lnSpc>
                <a:spcPct val="80000"/>
              </a:lnSpc>
              <a:spcBef>
                <a:spcPts val="300"/>
              </a:spcBef>
            </a:pPr>
            <a:r>
              <a:rPr lang="en-AU" sz="1800" dirty="0"/>
              <a:t>To provide </a:t>
            </a:r>
            <a:r>
              <a:rPr lang="en-AU" sz="1800" u="sng" dirty="0">
                <a:solidFill>
                  <a:srgbClr val="761138"/>
                </a:solidFill>
              </a:rPr>
              <a:t>technical guidance and support </a:t>
            </a:r>
            <a:r>
              <a:rPr lang="en-AU" sz="1800" dirty="0"/>
              <a:t>to the NNN on LF-related discussions and initiatives, with the goal to achieve 2020 targets </a:t>
            </a:r>
          </a:p>
          <a:p>
            <a:pPr lvl="1">
              <a:lnSpc>
                <a:spcPct val="80000"/>
              </a:lnSpc>
              <a:spcBef>
                <a:spcPts val="300"/>
              </a:spcBef>
            </a:pPr>
            <a:endParaRPr lang="en-AU" sz="1800" dirty="0"/>
          </a:p>
          <a:p>
            <a:pPr lvl="1">
              <a:lnSpc>
                <a:spcPct val="80000"/>
              </a:lnSpc>
              <a:spcBef>
                <a:spcPts val="300"/>
              </a:spcBef>
            </a:pPr>
            <a:r>
              <a:rPr lang="en-AU" sz="1800" dirty="0"/>
              <a:t>To serve as the </a:t>
            </a:r>
            <a:r>
              <a:rPr lang="en-AU" sz="1800" u="sng" dirty="0">
                <a:solidFill>
                  <a:srgbClr val="761138"/>
                </a:solidFill>
              </a:rPr>
              <a:t>link between the NGDO community to the GAELF</a:t>
            </a:r>
            <a:r>
              <a:rPr lang="en-AU" sz="1800" dirty="0"/>
              <a:t>, and help amplify the advocacy and communication efforts</a:t>
            </a:r>
            <a:endParaRPr lang="en-GB" sz="1800" dirty="0"/>
          </a:p>
          <a:p>
            <a:pPr lvl="0"/>
            <a:endParaRPr lang="en-GB" sz="2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8DCCD-E08C-4E8E-89A1-977DED5B7B00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638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17914" y="1264274"/>
            <a:ext cx="8308172" cy="49189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/>
              <a:t>Past Chairs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/>
              <a:t>Susan </a:t>
            </a:r>
            <a:r>
              <a:rPr lang="en-GB" sz="1800" dirty="0" err="1"/>
              <a:t>Girois</a:t>
            </a:r>
            <a:r>
              <a:rPr lang="en-GB" sz="1800" dirty="0"/>
              <a:t> (Handicap International), Jose de La Cruz (LEPRA), Pierre </a:t>
            </a:r>
            <a:r>
              <a:rPr lang="en-GB" sz="1800" dirty="0" err="1"/>
              <a:t>Brantus</a:t>
            </a:r>
            <a:r>
              <a:rPr lang="en-GB" sz="1800" dirty="0"/>
              <a:t> (Handicap International), Ann Varghese (IMA World Health), Emily Toubali (HKI), Molly Brady (RTI) and Yao Sodahlon (MDP) </a:t>
            </a:r>
            <a:endParaRPr lang="en-GB" sz="2000" dirty="0"/>
          </a:p>
          <a:p>
            <a:pPr lvl="0"/>
            <a:endParaRPr lang="en-GB" sz="1700" b="1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r>
              <a:rPr lang="en-GB" sz="1700" dirty="0"/>
              <a:t>                    </a:t>
            </a:r>
          </a:p>
          <a:p>
            <a:endParaRPr lang="en-US" sz="135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3AB66-7A14-41CF-8F52-4F229225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1978"/>
            <a:ext cx="9144000" cy="9160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B328B8-D361-49F2-92F0-5332729D8258}"/>
              </a:ext>
            </a:extLst>
          </p:cNvPr>
          <p:cNvSpPr/>
          <p:nvPr/>
        </p:nvSpPr>
        <p:spPr>
          <a:xfrm>
            <a:off x="417914" y="2907716"/>
            <a:ext cx="8594111" cy="2883995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GB" b="1" dirty="0"/>
              <a:t>Current Chair</a:t>
            </a:r>
            <a:r>
              <a:rPr lang="en-GB" dirty="0">
                <a:solidFill>
                  <a:srgbClr val="761138"/>
                </a:solidFill>
              </a:rPr>
              <a:t>: </a:t>
            </a:r>
            <a:r>
              <a:rPr lang="en-GB" dirty="0"/>
              <a:t>Louise Kelly-Hope (CNTD/LSTM)</a:t>
            </a:r>
            <a:endParaRPr lang="en-GB" b="1" dirty="0"/>
          </a:p>
          <a:p>
            <a:pPr lvl="0">
              <a:lnSpc>
                <a:spcPct val="130000"/>
              </a:lnSpc>
            </a:pPr>
            <a:r>
              <a:rPr lang="en-GB" b="1" dirty="0"/>
              <a:t>Vice Chair:</a:t>
            </a:r>
            <a:r>
              <a:rPr lang="en-GB" dirty="0"/>
              <a:t> Paul Watson (LEPRA)    </a:t>
            </a:r>
          </a:p>
          <a:p>
            <a:pPr lvl="0">
              <a:lnSpc>
                <a:spcPct val="130000"/>
              </a:lnSpc>
            </a:pPr>
            <a:r>
              <a:rPr lang="en-GB" b="1" dirty="0"/>
              <a:t>Immediate Past Chair</a:t>
            </a:r>
            <a:r>
              <a:rPr lang="en-GB" dirty="0"/>
              <a:t>: Yao Sodahlon (MDP)</a:t>
            </a:r>
          </a:p>
          <a:p>
            <a:pPr lvl="0">
              <a:lnSpc>
                <a:spcPct val="130000"/>
              </a:lnSpc>
            </a:pPr>
            <a:endParaRPr lang="en-GB" sz="500" dirty="0"/>
          </a:p>
          <a:p>
            <a:pPr lvl="0">
              <a:lnSpc>
                <a:spcPct val="130000"/>
              </a:lnSpc>
            </a:pPr>
            <a:endParaRPr lang="en-GB" sz="500" dirty="0"/>
          </a:p>
          <a:p>
            <a:pPr lvl="0">
              <a:lnSpc>
                <a:spcPct val="130000"/>
              </a:lnSpc>
            </a:pPr>
            <a:endParaRPr lang="en-GB" sz="500" dirty="0"/>
          </a:p>
          <a:p>
            <a:pPr lvl="0">
              <a:lnSpc>
                <a:spcPct val="130000"/>
              </a:lnSpc>
            </a:pPr>
            <a:r>
              <a:rPr lang="en-GB" b="1" dirty="0"/>
              <a:t>LF - </a:t>
            </a:r>
            <a:r>
              <a:rPr lang="en-GB" b="1" dirty="0" err="1"/>
              <a:t>Oncho</a:t>
            </a:r>
            <a:r>
              <a:rPr lang="en-GB" b="1" dirty="0"/>
              <a:t> sub-group lead</a:t>
            </a:r>
            <a:r>
              <a:rPr lang="en-GB" dirty="0"/>
              <a:t>: Charles Mackenzie (TFGH)</a:t>
            </a:r>
          </a:p>
          <a:p>
            <a:pPr lvl="0">
              <a:lnSpc>
                <a:spcPct val="130000"/>
              </a:lnSpc>
            </a:pPr>
            <a:r>
              <a:rPr lang="en-GB" b="1" dirty="0"/>
              <a:t>LF - MMDP sub-group lead</a:t>
            </a:r>
            <a:r>
              <a:rPr lang="en-GB" dirty="0"/>
              <a:t>: Jan Douglass (CNTD/LSTM) </a:t>
            </a:r>
          </a:p>
          <a:p>
            <a:pPr lvl="0">
              <a:lnSpc>
                <a:spcPct val="130000"/>
              </a:lnSpc>
            </a:pPr>
            <a:r>
              <a:rPr lang="en-GB" b="1" dirty="0"/>
              <a:t>London Declaration Scorecard Working Group rep:</a:t>
            </a:r>
            <a:r>
              <a:rPr lang="en-GB" dirty="0"/>
              <a:t> Francisca Olamiju (MITOSATH)        						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4C0AB3D-0A51-46C3-BE11-1BCB201D0D78}"/>
              </a:ext>
            </a:extLst>
          </p:cNvPr>
          <p:cNvSpPr txBox="1">
            <a:spLocks noChangeArrowheads="1"/>
          </p:cNvSpPr>
          <p:nvPr/>
        </p:nvSpPr>
        <p:spPr>
          <a:xfrm>
            <a:off x="238928" y="604955"/>
            <a:ext cx="485775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LF NDGO Network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C90CC-0DF9-4D18-B122-F03B214FA52C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202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44E9D51-15F1-47BB-87ED-C0ECE781E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1"/>
          <a:stretch/>
        </p:blipFill>
        <p:spPr>
          <a:xfrm>
            <a:off x="3517980" y="1126115"/>
            <a:ext cx="2208028" cy="451627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99588CC-D144-4C12-82A7-15BD9601304F}"/>
              </a:ext>
            </a:extLst>
          </p:cNvPr>
          <p:cNvSpPr/>
          <p:nvPr/>
        </p:nvSpPr>
        <p:spPr>
          <a:xfrm>
            <a:off x="-14845" y="6283212"/>
            <a:ext cx="9158845" cy="2095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38928" y="604955"/>
            <a:ext cx="4857750" cy="3429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Institutions / Organizations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06441" y="1714218"/>
            <a:ext cx="7180474" cy="38947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3AB66-7A14-41CF-8F52-4F22922517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4745"/>
          <a:stretch/>
        </p:blipFill>
        <p:spPr>
          <a:xfrm>
            <a:off x="28250" y="5999953"/>
            <a:ext cx="9144000" cy="322946"/>
          </a:xfrm>
          <a:prstGeom prst="rect">
            <a:avLst/>
          </a:prstGeom>
        </p:spPr>
      </p:pic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28248DF-01C2-4C02-9F5D-BA49329D8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1" y="1282409"/>
            <a:ext cx="1198073" cy="475778"/>
          </a:xfrm>
          <a:prstGeom prst="rect">
            <a:avLst/>
          </a:prstGeom>
        </p:spPr>
      </p:pic>
      <p:pic>
        <p:nvPicPr>
          <p:cNvPr id="11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B136A14-4398-44C7-83C1-4F9131AD9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66" y="2267341"/>
            <a:ext cx="899028" cy="757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29A151-168F-4030-A3E9-0EE085FD7F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05" y="2847210"/>
            <a:ext cx="1901295" cy="577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D315EE-1F4D-4622-869E-362D21B7BB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06" y="3708066"/>
            <a:ext cx="1230189" cy="765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CD531E-EDF7-44FE-A8EC-75A4168453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261" y="5066791"/>
            <a:ext cx="2016416" cy="575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E1389F-F91D-4C4A-B8DC-754C73508C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8631" y="4463008"/>
            <a:ext cx="1644230" cy="668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6D1E38-7690-4C77-81FE-AE01396EFB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296" y="4208161"/>
            <a:ext cx="955314" cy="728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48DA0E-1D67-4B35-9399-06C16A7E4C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74425" y="5364360"/>
            <a:ext cx="1197997" cy="5495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17E58B-FC73-4B5E-9B0B-BCBB61255C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4810" y="3951988"/>
            <a:ext cx="1718869" cy="3856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8EDF32-D395-4EEE-A080-DDC6EDD976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97303" y="1381692"/>
            <a:ext cx="669530" cy="8693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D5CBD1-4911-4DE2-9BB7-57257976CB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4981" y="2019146"/>
            <a:ext cx="1400147" cy="705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BFB5C4-7570-4AAF-820B-9525A8905C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68462" y="3912606"/>
            <a:ext cx="979645" cy="464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E15028-1A49-410C-8FEE-4F9718EC4C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7221" y="3105358"/>
            <a:ext cx="884934" cy="9174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98A916-7436-4A8C-AA09-B254A6CB91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70234" y="5284533"/>
            <a:ext cx="836390" cy="6381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FB1A6A-6C10-4B26-AD2B-9A13104E59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79565" y="4761216"/>
            <a:ext cx="781457" cy="9926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296E80-F0C3-435F-AD5B-E37EC82CDD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1595" y="5608489"/>
            <a:ext cx="793053" cy="369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AA8740-93D6-4F81-976B-2774E4D9311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71521" y="3686605"/>
            <a:ext cx="741376" cy="7513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A99440-67AB-436A-919B-187E68F205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68765" y="1163823"/>
            <a:ext cx="1334371" cy="95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54680D-5B0F-4CD6-9E0A-2EE6070EF52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02749" y="2281865"/>
            <a:ext cx="1143577" cy="6885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A9980B-3B1D-44E7-BA25-C8A082ED1B0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3901" r="5629"/>
          <a:stretch/>
        </p:blipFill>
        <p:spPr>
          <a:xfrm>
            <a:off x="1601867" y="1197063"/>
            <a:ext cx="1531468" cy="1191466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1B11A8C-F6B4-4031-8E5E-BC099D8F452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0" b="25034"/>
          <a:stretch/>
        </p:blipFill>
        <p:spPr>
          <a:xfrm>
            <a:off x="-3804" y="1937656"/>
            <a:ext cx="1679493" cy="7089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CAEA6E-B2DE-4635-B7D2-17955603803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32334" y="3124913"/>
            <a:ext cx="1069341" cy="5725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668178-A726-4F08-9132-C661A7B9FB7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32588" y="6233357"/>
            <a:ext cx="1738386" cy="6132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121C303-8CFF-47D4-B16C-148AEDCAF01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929391" y="6309174"/>
            <a:ext cx="1472674" cy="4726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1695C6F-CF29-407F-A356-82435C10C81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2562" y="6341135"/>
            <a:ext cx="2228682" cy="4583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A89649-260D-42B9-A5FD-072A2A22B21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66915" y="6267479"/>
            <a:ext cx="1776805" cy="579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24DE16-5F21-4F90-8354-473AF1ACFD5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095148" y="3251648"/>
            <a:ext cx="1157507" cy="4422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5B2D6D-3984-47D2-8037-4AD43D4906D6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r="3118" b="3382"/>
          <a:stretch/>
        </p:blipFill>
        <p:spPr>
          <a:xfrm>
            <a:off x="5575893" y="1282409"/>
            <a:ext cx="1419779" cy="4505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C905E8C-8F19-4C44-ADE3-4434F3EC8E6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56906" y="4622199"/>
            <a:ext cx="1061795" cy="4068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C9A8E59-7A4A-4963-9255-BBDEAAD460F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06926" y="2617949"/>
            <a:ext cx="1490957" cy="439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F36AE-F0B8-4E31-A398-025B1016084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220794" y="5727605"/>
            <a:ext cx="1233565" cy="329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BA011A-D4A7-457A-9DD9-4A4A5F0B094D}"/>
              </a:ext>
            </a:extLst>
          </p:cNvPr>
          <p:cNvSpPr txBox="1"/>
          <p:nvPr/>
        </p:nvSpPr>
        <p:spPr>
          <a:xfrm>
            <a:off x="3532475" y="5660613"/>
            <a:ext cx="17684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-     Uniting to Combat NTDs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0E01F5-D52C-48B6-89FC-4C02DC861FBB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5E763C3-D88E-4C00-A47B-B2D87A48AF7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527386" y="4515443"/>
            <a:ext cx="1061795" cy="82393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21EFAB3-8730-4E79-A44D-F9110B5E8FC6}"/>
              </a:ext>
            </a:extLst>
          </p:cNvPr>
          <p:cNvSpPr txBox="1"/>
          <p:nvPr/>
        </p:nvSpPr>
        <p:spPr>
          <a:xfrm>
            <a:off x="3541123" y="5851512"/>
            <a:ext cx="12616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-     GAELF</a:t>
            </a:r>
          </a:p>
        </p:txBody>
      </p:sp>
    </p:spTree>
    <p:extLst>
      <p:ext uri="{BB962C8B-B14F-4D97-AF65-F5344CB8AC3E}">
        <p14:creationId xmlns:p14="http://schemas.microsoft.com/office/powerpoint/2010/main" val="30257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06441" y="1714218"/>
            <a:ext cx="7180474" cy="38947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731489-EAFE-48E8-92E6-48F83C1FC16F}"/>
              </a:ext>
            </a:extLst>
          </p:cNvPr>
          <p:cNvSpPr/>
          <p:nvPr/>
        </p:nvSpPr>
        <p:spPr>
          <a:xfrm>
            <a:off x="442880" y="1370419"/>
            <a:ext cx="8386255" cy="4092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MDA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Working together to bridge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MDA</a:t>
            </a:r>
            <a:r>
              <a:rPr lang="en-GB" sz="1600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gaps</a:t>
            </a:r>
            <a:r>
              <a:rPr lang="en-GB" sz="1600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in target communities / getting coverage everywhere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Workshop on the scale-up of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Triple Drug (IDA</a:t>
            </a:r>
            <a:r>
              <a:rPr lang="en-GB" sz="1600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MDA</a:t>
            </a:r>
          </a:p>
          <a:p>
            <a:pPr marL="342900" indent="-342900">
              <a:lnSpc>
                <a:spcPct val="13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Coordinating </a:t>
            </a:r>
            <a:r>
              <a:rPr lang="en-GB" sz="1600" u="sng" dirty="0">
                <a:solidFill>
                  <a:srgbClr val="800000"/>
                </a:solidFill>
              </a:rPr>
              <a:t>LF and </a:t>
            </a:r>
            <a:r>
              <a:rPr lang="en-GB" sz="1600" u="sng" dirty="0" err="1">
                <a:solidFill>
                  <a:srgbClr val="800000"/>
                </a:solidFill>
              </a:rPr>
              <a:t>oncho</a:t>
            </a:r>
            <a:r>
              <a:rPr lang="en-GB" sz="1600" dirty="0">
                <a:solidFill>
                  <a:srgbClr val="800000"/>
                </a:solidFill>
              </a:rPr>
              <a:t>  </a:t>
            </a:r>
            <a:r>
              <a:rPr lang="en-GB" sz="1600" dirty="0"/>
              <a:t>/ stopping MDA in Africa for the endgame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Improving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community participation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during MDA through drama and public engagement</a:t>
            </a: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MMDP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How LF programmes are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strengthening the health system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to provide patient care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Century Gothic" panose="020B0502020202020204" pitchFamily="34" charset="0"/>
              <a:buChar char="-"/>
            </a:pP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Good care practices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by the person affected, their family and community to sustain disease prevention and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improve quality of life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WHO requirements for the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MMDP component of the dossier</a:t>
            </a: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Hydrocele surgery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technical and programmatic updates</a:t>
            </a:r>
            <a:endParaRPr lang="en-GB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B4FB772-DAF8-4C5C-B976-88A0C89B211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78282"/>
            <a:ext cx="6440487" cy="309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Survey  - key themes 2018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053C3C-6C6F-4A70-A087-C7EF3116D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1978"/>
            <a:ext cx="9144000" cy="9160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8968CD-55E1-48B1-8448-75915999117B}"/>
              </a:ext>
            </a:extLst>
          </p:cNvPr>
          <p:cNvCxnSpPr>
            <a:cxnSpLocks/>
          </p:cNvCxnSpPr>
          <p:nvPr/>
        </p:nvCxnSpPr>
        <p:spPr>
          <a:xfrm>
            <a:off x="-103695" y="1093507"/>
            <a:ext cx="92476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95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06441" y="1714218"/>
            <a:ext cx="7180474" cy="38947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731489-EAFE-48E8-92E6-48F83C1FC16F}"/>
              </a:ext>
            </a:extLst>
          </p:cNvPr>
          <p:cNvSpPr/>
          <p:nvPr/>
        </p:nvSpPr>
        <p:spPr>
          <a:xfrm>
            <a:off x="644048" y="1370419"/>
            <a:ext cx="8386255" cy="2799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Strengthening capacity in </a:t>
            </a:r>
            <a:r>
              <a:rPr lang="en-GB" sz="1600" u="sng" dirty="0">
                <a:solidFill>
                  <a:srgbClr val="800000"/>
                </a:solidFill>
              </a:rPr>
              <a:t>integrated vector management</a:t>
            </a: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Impossible to reach? NTDs in </a:t>
            </a:r>
            <a:r>
              <a:rPr lang="en-GB" sz="1600" u="sng" dirty="0">
                <a:solidFill>
                  <a:srgbClr val="800000"/>
                </a:solidFill>
              </a:rPr>
              <a:t>Conflict and Emergency </a:t>
            </a:r>
            <a:r>
              <a:rPr lang="en-GB" sz="1600" dirty="0"/>
              <a:t>Settings</a:t>
            </a:r>
            <a:endParaRPr lang="en-GB" sz="16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What will be the target </a:t>
            </a:r>
            <a:r>
              <a:rPr lang="en-GB" sz="1600" u="sng" dirty="0">
                <a:solidFill>
                  <a:srgbClr val="800000"/>
                </a:solidFill>
              </a:rPr>
              <a:t>post-2020</a:t>
            </a:r>
            <a:r>
              <a:rPr lang="en-GB" sz="1600" dirty="0"/>
              <a:t>?  </a:t>
            </a: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How to deal with </a:t>
            </a:r>
            <a:r>
              <a:rPr lang="en-GB" sz="1600" u="sng" dirty="0">
                <a:solidFill>
                  <a:srgbClr val="800000"/>
                </a:solidFill>
              </a:rPr>
              <a:t>programme fatigue</a:t>
            </a:r>
            <a:r>
              <a:rPr lang="en-GB" sz="1600" dirty="0"/>
              <a:t>?</a:t>
            </a: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Country examples of achieving sustainable </a:t>
            </a:r>
            <a:r>
              <a:rPr lang="en-GB" sz="1600" u="sng" dirty="0">
                <a:solidFill>
                  <a:srgbClr val="800000"/>
                </a:solidFill>
              </a:rPr>
              <a:t>post-MDA surveillance</a:t>
            </a: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NTDs and </a:t>
            </a:r>
            <a:r>
              <a:rPr lang="en-GB" sz="1600" u="sng" dirty="0">
                <a:solidFill>
                  <a:srgbClr val="800000"/>
                </a:solidFill>
              </a:rPr>
              <a:t>cross border </a:t>
            </a:r>
            <a:r>
              <a:rPr lang="en-GB" sz="1600" dirty="0"/>
              <a:t>situations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1FE8955-B9A2-453B-82C8-C3189214F11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78282"/>
            <a:ext cx="6440487" cy="309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Survey  - key themes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089B4-8639-4E4F-8794-6731A01BD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1978"/>
            <a:ext cx="9144000" cy="9160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868837-3555-4D41-BB84-762C8D501443}"/>
              </a:ext>
            </a:extLst>
          </p:cNvPr>
          <p:cNvCxnSpPr>
            <a:cxnSpLocks/>
          </p:cNvCxnSpPr>
          <p:nvPr/>
        </p:nvCxnSpPr>
        <p:spPr>
          <a:xfrm>
            <a:off x="-103695" y="1093507"/>
            <a:ext cx="92476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94B67B2-83DA-49C4-8DBB-103B67F57689}"/>
              </a:ext>
            </a:extLst>
          </p:cNvPr>
          <p:cNvSpPr/>
          <p:nvPr/>
        </p:nvSpPr>
        <p:spPr>
          <a:xfrm>
            <a:off x="626839" y="3812348"/>
            <a:ext cx="7710425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GB" sz="1600" u="sng" dirty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role and contribution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LF NGDO to the GPELF</a:t>
            </a:r>
            <a:endParaRPr lang="en-GB" sz="16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NDGO/</a:t>
            </a:r>
            <a:r>
              <a:rPr lang="en-GB" sz="1600" u="sng" dirty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u="sng" dirty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identifying </a:t>
            </a:r>
            <a:r>
              <a:rPr lang="en-GB" sz="1600" u="sng" dirty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GAP countries</a:t>
            </a:r>
            <a:endParaRPr lang="en-GB" sz="1600" u="sng" dirty="0">
              <a:solidFill>
                <a:srgbClr val="8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89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D991AE-E425-4804-9B45-AA81D505A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65" b="5308"/>
          <a:stretch/>
        </p:blipFill>
        <p:spPr>
          <a:xfrm>
            <a:off x="0" y="1467292"/>
            <a:ext cx="9144000" cy="41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9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06441" y="1714218"/>
            <a:ext cx="7180474" cy="38947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1D9A1-F096-432D-8943-CCA22C2E4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-46394"/>
            <a:ext cx="8053503" cy="69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19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TM Presentation Template" id="{33D68963-5E6E-2A4F-9387-DD3A23AAE8AE}" vid="{A34BF1C2-FC91-7A40-A7D5-6C399B1110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B3EEE24ACFB24485D51DE114C7C99F" ma:contentTypeVersion="6" ma:contentTypeDescription="Create a new document." ma:contentTypeScope="" ma:versionID="deafd5ab4a5fe9029604fbc6a0b563da">
  <xsd:schema xmlns:xsd="http://www.w3.org/2001/XMLSchema" xmlns:xs="http://www.w3.org/2001/XMLSchema" xmlns:p="http://schemas.microsoft.com/office/2006/metadata/properties" xmlns:ns1="http://schemas.microsoft.com/sharepoint/v3" xmlns:ns2="6f31bbf6-ea4f-405c-aebd-8cb12fcbc1ee" targetNamespace="http://schemas.microsoft.com/office/2006/metadata/properties" ma:root="true" ma:fieldsID="bbee7ff80d3f8edfb7bc69edf631f73c" ns1:_="" ns2:_="">
    <xsd:import namespace="http://schemas.microsoft.com/sharepoint/v3"/>
    <xsd:import namespace="6f31bbf6-ea4f-405c-aebd-8cb12fcbc1e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1bbf6-ea4f-405c-aebd-8cb12fcbc1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D40BC4-E34E-4CE7-8451-E76BFE802F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683E03-09CC-4896-8871-4E0495674D47}">
  <ds:schemaRefs>
    <ds:schemaRef ds:uri="http://schemas.microsoft.com/office/infopath/2007/PartnerControls"/>
    <ds:schemaRef ds:uri="6f31bbf6-ea4f-405c-aebd-8cb12fcbc1ee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077D4C5-E0E9-44B2-8EA9-B9E60846C6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f31bbf6-ea4f-405c-aebd-8cb12fcbc1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- PPT</Template>
  <TotalTime>3274</TotalTime>
  <Words>353</Words>
  <Application>Microsoft Office PowerPoint</Application>
  <PresentationFormat>On-screen Show (4:3)</PresentationFormat>
  <Paragraphs>64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Tahoma</vt:lpstr>
      <vt:lpstr>Trebuchet MS</vt:lpstr>
      <vt:lpstr>Office Theme</vt:lpstr>
      <vt:lpstr>PowerPoint Presentation</vt:lpstr>
      <vt:lpstr>PowerPoint Presentation</vt:lpstr>
      <vt:lpstr>LF NDGO Network</vt:lpstr>
      <vt:lpstr>PowerPoint Presentation</vt:lpstr>
      <vt:lpstr>Institutions / Organizations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Kelly-Hope</dc:creator>
  <cp:lastModifiedBy>Laura Corbridge</cp:lastModifiedBy>
  <cp:revision>259</cp:revision>
  <dcterms:created xsi:type="dcterms:W3CDTF">2018-05-07T11:32:31Z</dcterms:created>
  <dcterms:modified xsi:type="dcterms:W3CDTF">2019-10-23T12:01:03Z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0x0101001DB3EEE24ACFB24485D51DE114C7C99F</vt:lpwstr>
  </property>
  <property fmtid="{D5CDD505-2E9C-101B-9397-08002B2CF9AE}" pid="3" name="Order">
    <vt:r8>100</vt:r8>
  </property>
</Properties>
</file>